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0"/>
  </p:notesMasterIdLst>
  <p:sldIdLst>
    <p:sldId id="299" r:id="rId8"/>
    <p:sldId id="275" r:id="rId9"/>
    <p:sldId id="268" r:id="rId10"/>
    <p:sldId id="269" r:id="rId11"/>
    <p:sldId id="297" r:id="rId12"/>
    <p:sldId id="282" r:id="rId13"/>
    <p:sldId id="274" r:id="rId14"/>
    <p:sldId id="284" r:id="rId15"/>
    <p:sldId id="285" r:id="rId16"/>
    <p:sldId id="273" r:id="rId17"/>
    <p:sldId id="295" r:id="rId18"/>
    <p:sldId id="287" r:id="rId19"/>
    <p:sldId id="278" r:id="rId20"/>
    <p:sldId id="300" r:id="rId21"/>
    <p:sldId id="289" r:id="rId22"/>
    <p:sldId id="279" r:id="rId23"/>
    <p:sldId id="301" r:id="rId24"/>
    <p:sldId id="291" r:id="rId25"/>
    <p:sldId id="280" r:id="rId26"/>
    <p:sldId id="302" r:id="rId27"/>
    <p:sldId id="293" r:id="rId28"/>
    <p:sldId id="281" r:id="rId29"/>
  </p:sldIdLst>
  <p:sldSz cx="9144000" cy="53641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557E13-536F-4034-910F-1ADEB01E6BF4}">
          <p14:sldIdLst>
            <p14:sldId id="299"/>
          </p14:sldIdLst>
        </p14:section>
        <p14:section name="Vision" id="{D118C24D-A709-4B21-9380-6C09E1389183}">
          <p14:sldIdLst>
            <p14:sldId id="275"/>
          </p14:sldIdLst>
        </p14:section>
        <p14:section name="Sacred Study" id="{EECABEF4-A330-4BA3-A25C-4BC81B666DB9}">
          <p14:sldIdLst>
            <p14:sldId id="268"/>
          </p14:sldIdLst>
        </p14:section>
        <p14:section name="Student comments" id="{0BEB48E3-B389-41B7-987F-971622602F3C}">
          <p14:sldIdLst>
            <p14:sldId id="269"/>
            <p14:sldId id="297"/>
            <p14:sldId id="282"/>
            <p14:sldId id="274"/>
            <p14:sldId id="284"/>
            <p14:sldId id="285"/>
            <p14:sldId id="273"/>
            <p14:sldId id="295"/>
            <p14:sldId id="287"/>
            <p14:sldId id="278"/>
            <p14:sldId id="300"/>
            <p14:sldId id="289"/>
            <p14:sldId id="279"/>
            <p14:sldId id="301"/>
            <p14:sldId id="291"/>
            <p14:sldId id="280"/>
            <p14:sldId id="302"/>
            <p14:sldId id="293"/>
            <p14:sldId id="281"/>
          </p14:sldIdLst>
        </p14:section>
        <p14:section name="Contact Details" id="{D85A9E1F-BEBB-4358-9843-CFDD3E946A7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69272" autoAdjust="0"/>
  </p:normalViewPr>
  <p:slideViewPr>
    <p:cSldViewPr>
      <p:cViewPr>
        <p:scale>
          <a:sx n="60" d="100"/>
          <a:sy n="60" d="100"/>
        </p:scale>
        <p:origin x="-1548" y="-72"/>
      </p:cViewPr>
      <p:guideLst>
        <p:guide orient="horz" pos="169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1B5EA-BF64-402F-8F97-E96D03473F30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685800"/>
            <a:ext cx="5845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5DC57-9251-4EC2-932D-E9114713A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3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5DC57-9251-4EC2-932D-E9114713A81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nurture holistic faith-based communities having at its heart an educational institution that imparts a broad and relevant traditional Islamic curriculum.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vision is underpinned by the principles of sincerity, excellence and education rooted in practice; binding formal learning to the imperative of action and seeing education as a transformative process and not merely informative.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5DC57-9251-4EC2-932D-E9114713A8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9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5DC57-9251-4EC2-932D-E9114713A810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5DC57-9251-4EC2-932D-E9114713A8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5DC57-9251-4EC2-932D-E9114713A81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5DC57-9251-4EC2-932D-E9114713A810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5DC57-9251-4EC2-932D-E9114713A810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5DC57-9251-4EC2-932D-E9114713A810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6380"/>
            <a:ext cx="7772400" cy="1149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39692"/>
            <a:ext cx="6400800" cy="13708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5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0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36"/>
            <a:ext cx="2057400" cy="35798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36"/>
            <a:ext cx="6019800" cy="35798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6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6380"/>
            <a:ext cx="7772400" cy="1149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39692"/>
            <a:ext cx="6400800" cy="13708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2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04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46974"/>
            <a:ext cx="7772400" cy="10653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73562"/>
            <a:ext cx="7772400" cy="11734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00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41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730"/>
            <a:ext cx="4040188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1140"/>
            <a:ext cx="4040188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00730"/>
            <a:ext cx="4041775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701140"/>
            <a:ext cx="4041775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46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73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83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13573"/>
            <a:ext cx="3008313" cy="9089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580"/>
            <a:ext cx="5111750" cy="4578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22514"/>
            <a:ext cx="3008313" cy="3669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81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54916"/>
            <a:ext cx="5486400" cy="4432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9298"/>
            <a:ext cx="5486400" cy="3218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8203"/>
            <a:ext cx="5486400" cy="6295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7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0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36"/>
            <a:ext cx="2057400" cy="35798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36"/>
            <a:ext cx="6019800" cy="35798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72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6380"/>
            <a:ext cx="7772400" cy="1149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39692"/>
            <a:ext cx="6400800" cy="13708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20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10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46974"/>
            <a:ext cx="7772400" cy="10653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73562"/>
            <a:ext cx="7772400" cy="11734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87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32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730"/>
            <a:ext cx="4040188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1140"/>
            <a:ext cx="4040188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00730"/>
            <a:ext cx="4041775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701140"/>
            <a:ext cx="4041775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8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42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46974"/>
            <a:ext cx="7772400" cy="10653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73562"/>
            <a:ext cx="7772400" cy="11734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61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13573"/>
            <a:ext cx="3008313" cy="9089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580"/>
            <a:ext cx="5111750" cy="4578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22514"/>
            <a:ext cx="3008313" cy="3669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8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54916"/>
            <a:ext cx="5486400" cy="4432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9298"/>
            <a:ext cx="5486400" cy="3218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8203"/>
            <a:ext cx="5486400" cy="6295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29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95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36"/>
            <a:ext cx="2057400" cy="35798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36"/>
            <a:ext cx="6019800" cy="35798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91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6380"/>
            <a:ext cx="7772400" cy="1149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39692"/>
            <a:ext cx="6400800" cy="13708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20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10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46974"/>
            <a:ext cx="7772400" cy="10653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73562"/>
            <a:ext cx="7772400" cy="11734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87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32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730"/>
            <a:ext cx="4040188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1140"/>
            <a:ext cx="4040188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00730"/>
            <a:ext cx="4041775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701140"/>
            <a:ext cx="4041775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8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4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86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79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13573"/>
            <a:ext cx="3008313" cy="9089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580"/>
            <a:ext cx="5111750" cy="4578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22514"/>
            <a:ext cx="3008313" cy="3669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8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54916"/>
            <a:ext cx="5486400" cy="4432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9298"/>
            <a:ext cx="5486400" cy="3218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8203"/>
            <a:ext cx="5486400" cy="6295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2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959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36"/>
            <a:ext cx="2057400" cy="35798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36"/>
            <a:ext cx="6019800" cy="35798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91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6380"/>
            <a:ext cx="7772400" cy="1149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39692"/>
            <a:ext cx="6400800" cy="13708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20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10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46974"/>
            <a:ext cx="7772400" cy="10653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73562"/>
            <a:ext cx="7772400" cy="11734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87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32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730"/>
            <a:ext cx="4040188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1140"/>
            <a:ext cx="4040188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00730"/>
            <a:ext cx="4041775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701140"/>
            <a:ext cx="4041775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730"/>
            <a:ext cx="4040188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1140"/>
            <a:ext cx="4040188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00730"/>
            <a:ext cx="4041775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701140"/>
            <a:ext cx="4041775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6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42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79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13573"/>
            <a:ext cx="3008313" cy="9089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580"/>
            <a:ext cx="5111750" cy="4578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22514"/>
            <a:ext cx="3008313" cy="3669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8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54916"/>
            <a:ext cx="5486400" cy="4432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9298"/>
            <a:ext cx="5486400" cy="3218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8203"/>
            <a:ext cx="5486400" cy="6295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297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9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36"/>
            <a:ext cx="2057400" cy="35798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36"/>
            <a:ext cx="6019800" cy="35798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91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6380"/>
            <a:ext cx="7772400" cy="1149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39692"/>
            <a:ext cx="6400800" cy="13708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20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10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46974"/>
            <a:ext cx="7772400" cy="10653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73562"/>
            <a:ext cx="7772400" cy="11734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872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4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730"/>
            <a:ext cx="4040188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1140"/>
            <a:ext cx="4040188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00730"/>
            <a:ext cx="4041775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701140"/>
            <a:ext cx="4041775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8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42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79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13573"/>
            <a:ext cx="3008313" cy="9089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580"/>
            <a:ext cx="5111750" cy="4578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22514"/>
            <a:ext cx="3008313" cy="3669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82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54916"/>
            <a:ext cx="5486400" cy="4432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9298"/>
            <a:ext cx="5486400" cy="3218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8203"/>
            <a:ext cx="5486400" cy="6295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297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9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36"/>
            <a:ext cx="2057400" cy="35798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36"/>
            <a:ext cx="6019800" cy="35798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91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6380"/>
            <a:ext cx="7772400" cy="1149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39692"/>
            <a:ext cx="6400800" cy="13708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20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107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46974"/>
            <a:ext cx="7772400" cy="10653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73562"/>
            <a:ext cx="7772400" cy="11734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8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74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476"/>
            <a:ext cx="4038600" cy="276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32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730"/>
            <a:ext cx="4040188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1140"/>
            <a:ext cx="4040188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00730"/>
            <a:ext cx="4041775" cy="500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701140"/>
            <a:ext cx="4041775" cy="3090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8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428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79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13573"/>
            <a:ext cx="3008313" cy="9089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580"/>
            <a:ext cx="5111750" cy="4578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22514"/>
            <a:ext cx="3008313" cy="3669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8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54916"/>
            <a:ext cx="5486400" cy="4432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9298"/>
            <a:ext cx="5486400" cy="3218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8203"/>
            <a:ext cx="5486400" cy="6295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297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959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36"/>
            <a:ext cx="2057400" cy="35798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36"/>
            <a:ext cx="6019800" cy="35798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9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13573"/>
            <a:ext cx="3008313" cy="9089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580"/>
            <a:ext cx="5111750" cy="4578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22514"/>
            <a:ext cx="3008313" cy="3669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3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54916"/>
            <a:ext cx="5486400" cy="4432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9298"/>
            <a:ext cx="5486400" cy="3218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8203"/>
            <a:ext cx="5486400" cy="6295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2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1644"/>
            <a:ext cx="8229600" cy="354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64A5-6E5F-4C7A-BE39-F191C48945CE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71786"/>
            <a:ext cx="2895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6F30-4CB4-457B-8701-30F05E1F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8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1644"/>
            <a:ext cx="8229600" cy="354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71786"/>
            <a:ext cx="2895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3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1644"/>
            <a:ext cx="8229600" cy="354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71786"/>
            <a:ext cx="2895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1644"/>
            <a:ext cx="8229600" cy="354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71786"/>
            <a:ext cx="2895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1644"/>
            <a:ext cx="8229600" cy="354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71786"/>
            <a:ext cx="2895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1644"/>
            <a:ext cx="8229600" cy="354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71786"/>
            <a:ext cx="2895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819"/>
            <a:ext cx="8229600" cy="89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1644"/>
            <a:ext cx="8229600" cy="354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64A5-6E5F-4C7A-BE39-F191C48945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71786"/>
            <a:ext cx="2895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71786"/>
            <a:ext cx="213360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6F30-4CB4-457B-8701-30F05E1F30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6" y="1457945"/>
            <a:ext cx="7559676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2970113"/>
            <a:ext cx="70567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The </a:t>
            </a:r>
            <a:r>
              <a:rPr lang="en-GB" sz="2000" b="1" dirty="0">
                <a:solidFill>
                  <a:prstClr val="white"/>
                </a:solidFill>
              </a:rPr>
              <a:t>Fountain Institute</a:t>
            </a:r>
            <a:r>
              <a:rPr lang="en-GB" sz="2000" dirty="0">
                <a:solidFill>
                  <a:prstClr val="white"/>
                </a:solidFill>
              </a:rPr>
              <a:t> was founded in </a:t>
            </a:r>
            <a:r>
              <a:rPr lang="en-GB" sz="2000" dirty="0" smtClean="0">
                <a:solidFill>
                  <a:prstClr val="white"/>
                </a:solidFill>
              </a:rPr>
              <a:t>2003 </a:t>
            </a:r>
            <a:r>
              <a:rPr lang="en-GB" sz="2000" dirty="0">
                <a:solidFill>
                  <a:prstClr val="white"/>
                </a:solidFill>
              </a:rPr>
              <a:t>with the intention of providing the community of Luton with access to traditional Islamic knowledge</a:t>
            </a:r>
            <a:r>
              <a:rPr lang="en-GB" sz="2000" dirty="0" smtClean="0">
                <a:solidFill>
                  <a:prstClr val="white"/>
                </a:solidFill>
              </a:rPr>
              <a:t>.</a:t>
            </a:r>
          </a:p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194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408871"/>
            <a:ext cx="73448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May 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 please 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your hearts a million times more for the pleasure you facilitated for my heart. May He increase and preserve your good works for the </a:t>
            </a:r>
            <a:r>
              <a:rPr lang="en-GB" sz="25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Ummah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accept them from 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May forgive you, love you, protect you and have mercy on you eternally. I pray He gives you all the beautiful things in His 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dominion! 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May you be with Allah and His Messenger </a:t>
            </a:r>
            <a:r>
              <a:rPr lang="en-GB" sz="3000" baseline="30000" dirty="0" smtClean="0">
                <a:solidFill>
                  <a:schemeClr val="bg1"/>
                </a:solidFill>
                <a:latin typeface="AGA Islamic Phrases" panose="00000400000000000000" pitchFamily="2" charset="0"/>
                <a:cs typeface="Andalus" panose="02020603050405020304" pitchFamily="18" charset="-78"/>
              </a:rPr>
              <a:t>s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GB" sz="25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Ameen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pic>
        <p:nvPicPr>
          <p:cNvPr id="10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55" y="3756209"/>
            <a:ext cx="815517" cy="5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1097905"/>
            <a:ext cx="807121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3581"/>
            <a:ext cx="2710558" cy="5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6" y="1457945"/>
            <a:ext cx="7559676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2970113"/>
            <a:ext cx="70567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The </a:t>
            </a:r>
            <a:r>
              <a:rPr lang="en-GB" sz="2000" b="1" dirty="0">
                <a:solidFill>
                  <a:prstClr val="white"/>
                </a:solidFill>
              </a:rPr>
              <a:t>Fountain Institute</a:t>
            </a:r>
            <a:r>
              <a:rPr lang="en-GB" sz="2000" dirty="0">
                <a:solidFill>
                  <a:prstClr val="white"/>
                </a:solidFill>
              </a:rPr>
              <a:t> was founded in </a:t>
            </a:r>
            <a:r>
              <a:rPr lang="en-GB" sz="2000" dirty="0" smtClean="0">
                <a:solidFill>
                  <a:prstClr val="white"/>
                </a:solidFill>
              </a:rPr>
              <a:t>2003 </a:t>
            </a:r>
            <a:r>
              <a:rPr lang="en-GB" sz="2000" dirty="0">
                <a:solidFill>
                  <a:prstClr val="white"/>
                </a:solidFill>
              </a:rPr>
              <a:t>with the intention of providing the community of Luton with access to traditional Islamic knowledge</a:t>
            </a:r>
            <a:r>
              <a:rPr lang="en-GB" sz="2000" dirty="0" smtClean="0">
                <a:solidFill>
                  <a:prstClr val="white"/>
                </a:solidFill>
              </a:rPr>
              <a:t>.</a:t>
            </a:r>
          </a:p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912"/>
            <a:ext cx="3744417" cy="50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912"/>
            <a:ext cx="362538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3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194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208816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Alhamdulillah, a 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brilliant course which teaches you the fundamentals about the </a:t>
            </a:r>
            <a:r>
              <a:rPr lang="en-GB" sz="25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deen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with lots of reminders that give you direction in the way to live your daily life, I really love the purification lessons , you learn many lessons 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Alhamdulillah, 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may Allah bless Fountain institute and our teachers with His immense love and mercy for facilitating this course and accept their great efforts, </a:t>
            </a:r>
            <a:r>
              <a:rPr lang="en-GB" sz="25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ameen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GB" sz="25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4241"/>
            <a:ext cx="815517" cy="5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1097905"/>
            <a:ext cx="807121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3581"/>
            <a:ext cx="2710558" cy="5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6" y="1457945"/>
            <a:ext cx="7559676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2970113"/>
            <a:ext cx="70567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The </a:t>
            </a:r>
            <a:r>
              <a:rPr lang="en-GB" sz="2000" b="1" dirty="0">
                <a:solidFill>
                  <a:prstClr val="white"/>
                </a:solidFill>
              </a:rPr>
              <a:t>Fountain Institute</a:t>
            </a:r>
            <a:r>
              <a:rPr lang="en-GB" sz="2000" dirty="0">
                <a:solidFill>
                  <a:prstClr val="white"/>
                </a:solidFill>
              </a:rPr>
              <a:t> was founded in </a:t>
            </a:r>
            <a:r>
              <a:rPr lang="en-GB" sz="2000" dirty="0" smtClean="0">
                <a:solidFill>
                  <a:prstClr val="white"/>
                </a:solidFill>
              </a:rPr>
              <a:t>2003 </a:t>
            </a:r>
            <a:r>
              <a:rPr lang="en-GB" sz="2000" dirty="0">
                <a:solidFill>
                  <a:prstClr val="white"/>
                </a:solidFill>
              </a:rPr>
              <a:t>with the intention of providing the community of Luton with access to traditional Islamic knowledge</a:t>
            </a:r>
            <a:r>
              <a:rPr lang="en-GB" sz="2000" dirty="0" smtClean="0">
                <a:solidFill>
                  <a:prstClr val="white"/>
                </a:solidFill>
              </a:rPr>
              <a:t>.</a:t>
            </a:r>
          </a:p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912"/>
            <a:ext cx="3744417" cy="50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912"/>
            <a:ext cx="362538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7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194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208816"/>
            <a:ext cx="73448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This is my first year of Sacred 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Study 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GB" sz="25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Alhamdulilah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 have to say that I absolutely love it! Our wonderful teachers are a 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blessing. 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way they teach and how they talk to students, you enjoy the classes and learn from them as much as possible.  I look forward to 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Sacred Study 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every week! Everyone is so welcoming and kind </a:t>
            </a:r>
            <a:r>
              <a:rPr lang="en-GB" sz="25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Alhamdulilah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GB" sz="25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4241"/>
            <a:ext cx="815517" cy="5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1097905"/>
            <a:ext cx="807121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3581"/>
            <a:ext cx="2710558" cy="5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6" y="1457945"/>
            <a:ext cx="7559676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2970113"/>
            <a:ext cx="70567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The </a:t>
            </a:r>
            <a:r>
              <a:rPr lang="en-GB" sz="2000" b="1" dirty="0">
                <a:solidFill>
                  <a:prstClr val="white"/>
                </a:solidFill>
              </a:rPr>
              <a:t>Fountain Institute</a:t>
            </a:r>
            <a:r>
              <a:rPr lang="en-GB" sz="2000" dirty="0">
                <a:solidFill>
                  <a:prstClr val="white"/>
                </a:solidFill>
              </a:rPr>
              <a:t> was founded in </a:t>
            </a:r>
            <a:r>
              <a:rPr lang="en-GB" sz="2000" dirty="0" smtClean="0">
                <a:solidFill>
                  <a:prstClr val="white"/>
                </a:solidFill>
              </a:rPr>
              <a:t>2003 </a:t>
            </a:r>
            <a:r>
              <a:rPr lang="en-GB" sz="2000" dirty="0">
                <a:solidFill>
                  <a:prstClr val="white"/>
                </a:solidFill>
              </a:rPr>
              <a:t>with the intention of providing the community of Luton with access to traditional Islamic knowledge</a:t>
            </a:r>
            <a:r>
              <a:rPr lang="en-GB" sz="2000" dirty="0" smtClean="0">
                <a:solidFill>
                  <a:prstClr val="white"/>
                </a:solidFill>
              </a:rPr>
              <a:t>.</a:t>
            </a:r>
          </a:p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912"/>
            <a:ext cx="3744417" cy="50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912"/>
            <a:ext cx="362538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4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194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58641" y="634301"/>
            <a:ext cx="734481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beautiful class with  teachers so full of knowledge yet humble... Each of them with their own unique method of teaching keeping everyone awake on a Saturday morning :-)  All the subjects brilliant and necessary for us to learn about, enabling us to really understand our </a:t>
            </a:r>
            <a:r>
              <a:rPr lang="en-GB" sz="25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deen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.... </a:t>
            </a:r>
            <a:r>
              <a:rPr lang="en-GB" sz="25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Jazakallah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Fountain Institute 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all those who put time and effort in to providing us with these learning opportunities...Even after a busy week always look forward to 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Sacred Study.</a:t>
            </a:r>
            <a:endParaRPr lang="en-GB" sz="25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4241"/>
            <a:ext cx="815517" cy="5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1097905"/>
            <a:ext cx="807121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3581"/>
            <a:ext cx="2710558" cy="5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664658"/>
            <a:ext cx="7056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“Our vision  is to offer a contemporary yet traditional learning experience. That is sourced in Islam’s great heritage of knowledge. </a:t>
            </a:r>
            <a:r>
              <a:rPr lang="en-GB" sz="1400" dirty="0" smtClean="0">
                <a:solidFill>
                  <a:schemeClr val="bg1"/>
                </a:solidFill>
              </a:rPr>
              <a:t>  In</a:t>
            </a:r>
            <a:r>
              <a:rPr lang="en-GB" sz="1400" dirty="0">
                <a:solidFill>
                  <a:schemeClr val="bg1"/>
                </a:solidFill>
              </a:rPr>
              <a:t>  the challenge of sacred learning, the individual embarks on a journey to refine and develop their impetuous state  to  a spiritual </a:t>
            </a:r>
            <a:r>
              <a:rPr lang="en-GB" sz="1400" dirty="0" smtClean="0">
                <a:solidFill>
                  <a:schemeClr val="bg1"/>
                </a:solidFill>
              </a:rPr>
              <a:t>focused, </a:t>
            </a:r>
            <a:r>
              <a:rPr lang="en-GB" sz="1400" dirty="0">
                <a:solidFill>
                  <a:schemeClr val="bg1"/>
                </a:solidFill>
              </a:rPr>
              <a:t>high-minded, principled one; a person committed to his self and societal benefit through the good they can offer.”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1870" y="1313929"/>
            <a:ext cx="68002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ngLiU-ExtB" panose="02020500000000000000" pitchFamily="18" charset="-120"/>
                <a:cs typeface="Times New Roman" panose="02020603050405020304" pitchFamily="18" charset="0"/>
              </a:rPr>
              <a:t>OUR VISION</a:t>
            </a:r>
            <a:endParaRPr lang="en-GB" sz="9000" dirty="0">
              <a:solidFill>
                <a:schemeClr val="bg1"/>
              </a:solidFill>
              <a:latin typeface="Times New Roman" panose="02020603050405020304" pitchFamily="18" charset="0"/>
              <a:ea typeface="MingLiU-ExtB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6" y="1457945"/>
            <a:ext cx="7559676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2970113"/>
            <a:ext cx="70567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The </a:t>
            </a:r>
            <a:r>
              <a:rPr lang="en-GB" sz="2000" b="1" dirty="0">
                <a:solidFill>
                  <a:prstClr val="white"/>
                </a:solidFill>
              </a:rPr>
              <a:t>Fountain Institute</a:t>
            </a:r>
            <a:r>
              <a:rPr lang="en-GB" sz="2000" dirty="0">
                <a:solidFill>
                  <a:prstClr val="white"/>
                </a:solidFill>
              </a:rPr>
              <a:t> was founded in </a:t>
            </a:r>
            <a:r>
              <a:rPr lang="en-GB" sz="2000" dirty="0" smtClean="0">
                <a:solidFill>
                  <a:prstClr val="white"/>
                </a:solidFill>
              </a:rPr>
              <a:t>2003 </a:t>
            </a:r>
            <a:r>
              <a:rPr lang="en-GB" sz="2000" dirty="0">
                <a:solidFill>
                  <a:prstClr val="white"/>
                </a:solidFill>
              </a:rPr>
              <a:t>with the intention of providing the community of Luton with access to traditional Islamic knowledge</a:t>
            </a:r>
            <a:r>
              <a:rPr lang="en-GB" sz="2000" dirty="0" smtClean="0">
                <a:solidFill>
                  <a:prstClr val="white"/>
                </a:solidFill>
              </a:rPr>
              <a:t>.</a:t>
            </a:r>
          </a:p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912"/>
            <a:ext cx="3744417" cy="50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912"/>
            <a:ext cx="362538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194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373852"/>
            <a:ext cx="73448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Allhamdhulillah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the Sacred Study course is doing so well. My words wouldn't do justice to the teachers, so I will stop here and just say that I am absolutely blessed to be in the presence of such teachers and to be able to learn sacred knowledge directly from them. May Allah increase this course in numbers and strength. </a:t>
            </a:r>
            <a:r>
              <a:rPr lang="en-GB" sz="25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Ameen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pic>
        <p:nvPicPr>
          <p:cNvPr id="10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4241"/>
            <a:ext cx="815517" cy="5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1097905"/>
            <a:ext cx="807121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3581"/>
            <a:ext cx="2710558" cy="5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912"/>
            <a:ext cx="3744417" cy="50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912"/>
            <a:ext cx="362538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673969"/>
            <a:ext cx="737610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ot 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only been an incredible experience, but a backbone in my life. I am not a studious person but Sacred Study has been a foundation of much good for me in many more ways than just 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knowledge.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sincerely thank you from the bottom of my heart</a:t>
            </a:r>
            <a:r>
              <a:rPr lang="en-GB" sz="25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GB" sz="25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194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110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869752" y="734870"/>
            <a:ext cx="807121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34" y="3252153"/>
            <a:ext cx="815517" cy="5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1" y="1385937"/>
            <a:ext cx="807121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3581"/>
            <a:ext cx="2710558" cy="5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6" y="1457945"/>
            <a:ext cx="7559676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2970113"/>
            <a:ext cx="70567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The </a:t>
            </a:r>
            <a:r>
              <a:rPr lang="en-GB" sz="2000" b="1" dirty="0">
                <a:solidFill>
                  <a:prstClr val="white"/>
                </a:solidFill>
              </a:rPr>
              <a:t>Fountain Institute</a:t>
            </a:r>
            <a:r>
              <a:rPr lang="en-GB" sz="2000" dirty="0">
                <a:solidFill>
                  <a:prstClr val="white"/>
                </a:solidFill>
              </a:rPr>
              <a:t> was founded in </a:t>
            </a:r>
            <a:r>
              <a:rPr lang="en-GB" sz="2000" dirty="0" smtClean="0">
                <a:solidFill>
                  <a:prstClr val="white"/>
                </a:solidFill>
              </a:rPr>
              <a:t>2003 </a:t>
            </a:r>
            <a:r>
              <a:rPr lang="en-GB" sz="2000" dirty="0">
                <a:solidFill>
                  <a:prstClr val="white"/>
                </a:solidFill>
              </a:rPr>
              <a:t>with the intention of providing the community of Luton with access to traditional Islamic knowledge</a:t>
            </a:r>
            <a:r>
              <a:rPr lang="en-GB" sz="2000" dirty="0" smtClean="0">
                <a:solidFill>
                  <a:prstClr val="white"/>
                </a:solidFill>
              </a:rPr>
              <a:t>.</a:t>
            </a:r>
          </a:p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912"/>
            <a:ext cx="3744417" cy="50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912"/>
            <a:ext cx="362538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4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580074"/>
            <a:ext cx="62646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Thank you for facilitating my weekly dose of much, much good which further extends to eternal goodness I hope </a:t>
            </a:r>
            <a:r>
              <a:rPr lang="en-GB" sz="25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GB" sz="25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nshaAllah</a:t>
            </a:r>
            <a:r>
              <a:rPr lang="en-GB" sz="25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Thank you for facilitating for me a different way of thinking and approaching life, influenced by our beautiful, blessed teachers.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194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2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32777"/>
            <a:ext cx="815517" cy="5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8" y="1292042"/>
            <a:ext cx="807121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3581"/>
            <a:ext cx="2710558" cy="5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vasx\iCloudDrive\My Pictures\Fountain Logo\Fountain logo\FOUNTAIN LOGO 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6" y="1457945"/>
            <a:ext cx="7559676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2970113"/>
            <a:ext cx="70567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The </a:t>
            </a:r>
            <a:r>
              <a:rPr lang="en-GB" sz="2000" b="1" dirty="0">
                <a:solidFill>
                  <a:schemeClr val="bg1"/>
                </a:solidFill>
              </a:rPr>
              <a:t>Fountain Institute</a:t>
            </a:r>
            <a:r>
              <a:rPr lang="en-GB" sz="2000" dirty="0">
                <a:solidFill>
                  <a:schemeClr val="bg1"/>
                </a:solidFill>
              </a:rPr>
              <a:t> was founded in </a:t>
            </a:r>
            <a:r>
              <a:rPr lang="en-GB" sz="2000" dirty="0" smtClean="0">
                <a:solidFill>
                  <a:schemeClr val="bg1"/>
                </a:solidFill>
              </a:rPr>
              <a:t>2003 </a:t>
            </a:r>
            <a:r>
              <a:rPr lang="en-GB" sz="2000" dirty="0">
                <a:solidFill>
                  <a:schemeClr val="bg1"/>
                </a:solidFill>
              </a:rPr>
              <a:t>with the intention of providing the community of Luton with access to traditional Islamic knowledge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912"/>
            <a:ext cx="3744417" cy="50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912"/>
            <a:ext cx="362538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6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359</Words>
  <Application>Microsoft Office PowerPoint</Application>
  <PresentationFormat>Custom</PresentationFormat>
  <Paragraphs>26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TUI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Shezad, Ansar</dc:creator>
  <cp:lastModifiedBy>Shezad, Ansar</cp:lastModifiedBy>
  <cp:revision>125</cp:revision>
  <dcterms:created xsi:type="dcterms:W3CDTF">2017-11-28T11:03:16Z</dcterms:created>
  <dcterms:modified xsi:type="dcterms:W3CDTF">2018-02-17T11:44:35Z</dcterms:modified>
</cp:coreProperties>
</file>