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4" r:id="rId2"/>
    <p:sldId id="259" r:id="rId3"/>
    <p:sldId id="261" r:id="rId4"/>
    <p:sldId id="260" r:id="rId5"/>
    <p:sldId id="263" r:id="rId6"/>
    <p:sldId id="262" r:id="rId7"/>
    <p:sldId id="256" r:id="rId8"/>
    <p:sldId id="257" r:id="rId9"/>
    <p:sldId id="265" r:id="rId10"/>
    <p:sldId id="258"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5"/>
    <p:restoredTop sz="96556"/>
  </p:normalViewPr>
  <p:slideViewPr>
    <p:cSldViewPr snapToGrid="0" snapToObjects="1">
      <p:cViewPr varScale="1">
        <p:scale>
          <a:sx n="118" d="100"/>
          <a:sy n="118" d="100"/>
        </p:scale>
        <p:origin x="208" y="320"/>
      </p:cViewPr>
      <p:guideLst/>
    </p:cSldViewPr>
  </p:slideViewPr>
  <p:notesTextViewPr>
    <p:cViewPr>
      <p:scale>
        <a:sx n="140" d="100"/>
        <a:sy n="140" d="100"/>
      </p:scale>
      <p:origin x="0" y="0"/>
    </p:cViewPr>
  </p:notesTextViewPr>
  <p:notesViewPr>
    <p:cSldViewPr snapToGrid="0" snapToObjects="1">
      <p:cViewPr varScale="1">
        <p:scale>
          <a:sx n="116" d="100"/>
          <a:sy n="116" d="100"/>
        </p:scale>
        <p:origin x="450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0T11:51:16.114"/>
    </inkml:context>
    <inkml:brush xml:id="br0">
      <inkml:brushProperty name="width" value="0.1" units="cm"/>
      <inkml:brushProperty name="height" value="0.6" units="cm"/>
      <inkml:brushProperty name="color" value="#E71224"/>
      <inkml:brushProperty name="inkEffects" value="pencil"/>
    </inkml:brush>
  </inkml:definitions>
  <inkml:trace contextRef="#ctx0" brushRef="#br0">1 1 16383,'0'0'0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F21335-A10E-1B45-BD84-AC92841F3DF7}" type="datetimeFigureOut">
              <a:rPr lang="en-US" smtClean="0"/>
              <a:t>11/6/21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5B2580-4122-8C4A-98BA-2C73EFF52E85}" type="slidenum">
              <a:rPr lang="en-US" smtClean="0"/>
              <a:t>‹#›</a:t>
            </a:fld>
            <a:endParaRPr lang="en-US"/>
          </a:p>
        </p:txBody>
      </p:sp>
    </p:spTree>
    <p:extLst>
      <p:ext uri="{BB962C8B-B14F-4D97-AF65-F5344CB8AC3E}">
        <p14:creationId xmlns:p14="http://schemas.microsoft.com/office/powerpoint/2010/main" val="2271669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5B2580-4122-8C4A-98BA-2C73EFF52E85}" type="slidenum">
              <a:rPr lang="en-US" smtClean="0"/>
              <a:t>2</a:t>
            </a:fld>
            <a:endParaRPr lang="en-US"/>
          </a:p>
        </p:txBody>
      </p:sp>
    </p:spTree>
    <p:extLst>
      <p:ext uri="{BB962C8B-B14F-4D97-AF65-F5344CB8AC3E}">
        <p14:creationId xmlns:p14="http://schemas.microsoft.com/office/powerpoint/2010/main" val="367640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DUA 1 of 4</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Natural disposition. Dr Umar's Book at- Imam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Fitra- Ism of </a:t>
            </a:r>
            <a:r>
              <a:rPr lang="en-GB" sz="1200" kern="1200" dirty="0" err="1">
                <a:solidFill>
                  <a:schemeClr val="tx1"/>
                </a:solidFill>
                <a:effectLst/>
                <a:latin typeface="+mn-lt"/>
                <a:ea typeface="+mn-ea"/>
                <a:cs typeface="+mn-cs"/>
              </a:rPr>
              <a:t>Hayya</a:t>
            </a:r>
            <a:r>
              <a:rPr lang="en-GB" sz="1200" kern="1200" dirty="0">
                <a:solidFill>
                  <a:schemeClr val="tx1"/>
                </a:solidFill>
                <a:effectLst/>
                <a:latin typeface="+mn-lt"/>
                <a:ea typeface="+mn-ea"/>
                <a:cs typeface="+mn-cs"/>
              </a:rPr>
              <a:t>-the noun of how a thing is</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2:44: everything created has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70</a:t>
            </a:r>
          </a:p>
          <a:p>
            <a:r>
              <a:rPr lang="en-GB" sz="1200" kern="1200" dirty="0">
                <a:solidFill>
                  <a:schemeClr val="tx1"/>
                </a:solidFill>
                <a:effectLst/>
                <a:latin typeface="+mn-lt"/>
                <a:ea typeface="+mn-ea"/>
                <a:cs typeface="+mn-cs"/>
              </a:rPr>
              <a:t>a cat has a Cat's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 dog has a dog's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etc</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with the article is the human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its a marine sign of God's mercy and blessing. All human beings have the same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Although each person has a different </a:t>
            </a:r>
            <a:r>
              <a:rPr lang="en-GB" sz="1200" kern="1200" dirty="0" err="1">
                <a:solidFill>
                  <a:schemeClr val="tx1"/>
                </a:solidFill>
                <a:effectLst/>
                <a:latin typeface="+mn-lt"/>
                <a:ea typeface="+mn-ea"/>
                <a:cs typeface="+mn-cs"/>
              </a:rPr>
              <a:t>ifitra</a:t>
            </a:r>
            <a:r>
              <a:rPr lang="en-GB" sz="1200" kern="1200" dirty="0">
                <a:solidFill>
                  <a:schemeClr val="tx1"/>
                </a:solidFill>
                <a:effectLst/>
                <a:latin typeface="+mn-lt"/>
                <a:ea typeface="+mn-ea"/>
                <a:cs typeface="+mn-cs"/>
              </a:rPr>
              <a:t> individually.</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is that which bears the knowledge of God. That is more precise and clear than any theologian.</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To worship God is a need just like to eat and drink.</a:t>
            </a:r>
          </a:p>
          <a:p>
            <a:r>
              <a:rPr lang="en-GB" sz="1200" kern="1200" dirty="0">
                <a:solidFill>
                  <a:schemeClr val="tx1"/>
                </a:solidFill>
                <a:effectLst/>
                <a:latin typeface="+mn-lt"/>
                <a:ea typeface="+mn-ea"/>
                <a:cs typeface="+mn-cs"/>
              </a:rPr>
              <a:t>People will worship something.</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means an </a:t>
            </a:r>
            <a:r>
              <a:rPr lang="en-GB" sz="1200" kern="1200" dirty="0" err="1">
                <a:solidFill>
                  <a:schemeClr val="tx1"/>
                </a:solidFill>
                <a:effectLst/>
                <a:latin typeface="+mn-lt"/>
                <a:ea typeface="+mn-ea"/>
                <a:cs typeface="+mn-cs"/>
              </a:rPr>
              <a:t>lnquenchahole</a:t>
            </a:r>
            <a:r>
              <a:rPr lang="en-GB" sz="1200" kern="1200" dirty="0">
                <a:solidFill>
                  <a:schemeClr val="tx1"/>
                </a:solidFill>
                <a:effectLst/>
                <a:latin typeface="+mn-lt"/>
                <a:ea typeface="+mn-ea"/>
                <a:cs typeface="+mn-cs"/>
              </a:rPr>
              <a:t> love of God </a:t>
            </a:r>
            <a:r>
              <a:rPr lang="en-GB" sz="1200" kern="1200" dirty="0" err="1">
                <a:solidFill>
                  <a:schemeClr val="tx1"/>
                </a:solidFill>
                <a:effectLst/>
                <a:latin typeface="+mn-lt"/>
                <a:ea typeface="+mn-ea"/>
                <a:cs typeface="+mn-cs"/>
              </a:rPr>
              <a:t>Homoreligiosos</a:t>
            </a:r>
            <a:r>
              <a:rPr lang="en-GB" sz="1200" kern="1200" dirty="0">
                <a:solidFill>
                  <a:schemeClr val="tx1"/>
                </a:solidFill>
                <a:effectLst/>
                <a:latin typeface="+mn-lt"/>
                <a:ea typeface="+mn-ea"/>
                <a:cs typeface="+mn-cs"/>
              </a:rPr>
              <a:t> - Man is a religious being</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Adolf Hitler wanted a myth around the German race, he created all sorts of symbolism and religious framing. 10:15</a:t>
            </a:r>
          </a:p>
          <a:p>
            <a:r>
              <a:rPr lang="en-GB" sz="1200" kern="1200" dirty="0">
                <a:solidFill>
                  <a:schemeClr val="tx1"/>
                </a:solidFill>
                <a:effectLst/>
                <a:latin typeface="+mn-lt"/>
                <a:ea typeface="+mn-ea"/>
                <a:cs typeface="+mn-cs"/>
              </a:rPr>
              <a:t>secular </a:t>
            </a:r>
            <a:r>
              <a:rPr lang="en-GB" sz="1200" kern="1200" dirty="0" err="1">
                <a:solidFill>
                  <a:schemeClr val="tx1"/>
                </a:solidFill>
                <a:effectLst/>
                <a:latin typeface="+mn-lt"/>
                <a:ea typeface="+mn-ea"/>
                <a:cs typeface="+mn-cs"/>
              </a:rPr>
              <a:t>alternatuve</a:t>
            </a:r>
            <a:r>
              <a:rPr lang="en-GB" sz="1200" kern="1200" dirty="0">
                <a:solidFill>
                  <a:schemeClr val="tx1"/>
                </a:solidFill>
                <a:effectLst/>
                <a:latin typeface="+mn-lt"/>
                <a:ea typeface="+mn-ea"/>
                <a:cs typeface="+mn-cs"/>
              </a:rPr>
              <a:t> to religion. We yearn for the infinite and absolute. 10:50</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word fan originally mean fanatic and the word fanatic originally meant idol worshipper - words that came to us from Latin 11:43</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11:50 name of the idol temple- The </a:t>
            </a:r>
            <a:r>
              <a:rPr lang="en-GB" sz="1200" kern="1200" dirty="0" err="1">
                <a:solidFill>
                  <a:schemeClr val="tx1"/>
                </a:solidFill>
                <a:effectLst/>
                <a:latin typeface="+mn-lt"/>
                <a:ea typeface="+mn-ea"/>
                <a:cs typeface="+mn-cs"/>
              </a:rPr>
              <a:t>fants</a:t>
            </a:r>
            <a:r>
              <a:rPr lang="en-GB" sz="1200" kern="1200" dirty="0">
                <a:solidFill>
                  <a:schemeClr val="tx1"/>
                </a:solidFill>
                <a:effectLst/>
                <a:latin typeface="+mn-lt"/>
                <a:ea typeface="+mn-ea"/>
                <a:cs typeface="+mn-cs"/>
              </a:rPr>
              <a:t> the person who served the tank was called </a:t>
            </a:r>
            <a:r>
              <a:rPr lang="en-GB" sz="1200" kern="1200" dirty="0" err="1">
                <a:solidFill>
                  <a:schemeClr val="tx1"/>
                </a:solidFill>
                <a:effectLst/>
                <a:latin typeface="+mn-lt"/>
                <a:ea typeface="+mn-ea"/>
                <a:cs typeface="+mn-cs"/>
              </a:rPr>
              <a:t>fanaticos</a:t>
            </a:r>
            <a:r>
              <a:rPr lang="en-GB" sz="1200" kern="1200" dirty="0">
                <a:solidFill>
                  <a:schemeClr val="tx1"/>
                </a:solidFill>
                <a:effectLst/>
                <a:latin typeface="+mn-lt"/>
                <a:ea typeface="+mn-ea"/>
                <a:cs typeface="+mn-cs"/>
              </a:rPr>
              <a:t> 11:58 if it was a woman serving the temple of </a:t>
            </a:r>
            <a:r>
              <a:rPr lang="en-GB" sz="1200" kern="1200" dirty="0" err="1">
                <a:solidFill>
                  <a:schemeClr val="tx1"/>
                </a:solidFill>
                <a:effectLst/>
                <a:latin typeface="+mn-lt"/>
                <a:ea typeface="+mn-ea"/>
                <a:cs typeface="+mn-cs"/>
              </a:rPr>
              <a:t>juno</a:t>
            </a:r>
            <a:r>
              <a:rPr lang="en-GB" sz="1200" kern="1200" dirty="0">
                <a:solidFill>
                  <a:schemeClr val="tx1"/>
                </a:solidFill>
                <a:effectLst/>
                <a:latin typeface="+mn-lt"/>
                <a:ea typeface="+mn-ea"/>
                <a:cs typeface="+mn-cs"/>
              </a:rPr>
              <a:t> he would he called </a:t>
            </a:r>
            <a:r>
              <a:rPr lang="en-GB" sz="1200" kern="1200" dirty="0" err="1">
                <a:solidFill>
                  <a:schemeClr val="tx1"/>
                </a:solidFill>
                <a:effectLst/>
                <a:latin typeface="+mn-lt"/>
                <a:ea typeface="+mn-ea"/>
                <a:cs typeface="+mn-cs"/>
              </a:rPr>
              <a:t>fanatica</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13:00 Everything that pertains to you is about Fitra, how you use your hand how you walk etc. p. 352 I 14: 44 Hadith on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the </a:t>
            </a:r>
            <a:r>
              <a:rPr lang="en-GB" sz="1200" kern="1200" dirty="0" err="1">
                <a:solidFill>
                  <a:schemeClr val="tx1"/>
                </a:solidFill>
                <a:effectLst/>
                <a:latin typeface="+mn-lt"/>
                <a:ea typeface="+mn-ea"/>
                <a:cs typeface="+mn-cs"/>
              </a:rPr>
              <a:t>Isra</a:t>
            </a:r>
            <a:r>
              <a:rPr lang="en-GB" sz="1200" kern="1200" dirty="0">
                <a:solidFill>
                  <a:schemeClr val="tx1"/>
                </a:solidFill>
                <a:effectLst/>
                <a:latin typeface="+mn-lt"/>
                <a:ea typeface="+mn-ea"/>
                <a:cs typeface="+mn-cs"/>
              </a:rPr>
              <a:t> and </a:t>
            </a:r>
            <a:r>
              <a:rPr lang="en-GB" sz="1200" kern="1200" dirty="0" err="1">
                <a:solidFill>
                  <a:schemeClr val="tx1"/>
                </a:solidFill>
                <a:effectLst/>
                <a:latin typeface="+mn-lt"/>
                <a:ea typeface="+mn-ea"/>
                <a:cs typeface="+mn-cs"/>
              </a:rPr>
              <a:t>Miaraj</a:t>
            </a:r>
            <a:r>
              <a:rPr lang="en-GB" sz="1200" kern="1200" dirty="0">
                <a:solidFill>
                  <a:schemeClr val="tx1"/>
                </a:solidFill>
                <a:effectLst/>
                <a:latin typeface="+mn-lt"/>
                <a:ea typeface="+mn-ea"/>
                <a:cs typeface="+mn-cs"/>
              </a:rPr>
              <a:t> the Holy Prophet chose milk. and is peppered ta as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and he Chose that</a:t>
            </a:r>
          </a:p>
          <a:p>
            <a:r>
              <a:rPr lang="en-GB" sz="1200" kern="1200" dirty="0">
                <a:solidFill>
                  <a:schemeClr val="tx1"/>
                </a:solidFill>
                <a:effectLst/>
                <a:latin typeface="+mn-lt"/>
                <a:ea typeface="+mn-ea"/>
                <a:cs typeface="+mn-cs"/>
              </a:rPr>
              <a:t>16:55. milk is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on the basis of </a:t>
            </a:r>
            <a:r>
              <a:rPr lang="en-GB" sz="1200" kern="1200" dirty="0" err="1">
                <a:solidFill>
                  <a:schemeClr val="tx1"/>
                </a:solidFill>
                <a:effectLst/>
                <a:latin typeface="+mn-lt"/>
                <a:ea typeface="+mn-ea"/>
                <a:cs typeface="+mn-cs"/>
              </a:rPr>
              <a:t>Tafaul</a:t>
            </a:r>
            <a:r>
              <a:rPr lang="en-GB" sz="1200" kern="1200" dirty="0">
                <a:solidFill>
                  <a:schemeClr val="tx1"/>
                </a:solidFill>
                <a:effectLst/>
                <a:latin typeface="+mn-lt"/>
                <a:ea typeface="+mn-ea"/>
                <a:cs typeface="+mn-cs"/>
              </a:rPr>
              <a:t> al- Hasan- an drawing good omens. Milk is the first thing to enter the stomach. 19:15 Milk was the primary sustenance or the desert </a:t>
            </a:r>
            <a:r>
              <a:rPr lang="en-GB" sz="1200" kern="1200" dirty="0" err="1">
                <a:solidFill>
                  <a:schemeClr val="tx1"/>
                </a:solidFill>
                <a:effectLst/>
                <a:latin typeface="+mn-lt"/>
                <a:ea typeface="+mn-ea"/>
                <a:cs typeface="+mn-cs"/>
              </a:rPr>
              <a:t>Arabs.It</a:t>
            </a:r>
            <a:r>
              <a:rPr lang="en-GB" sz="1200" kern="1200" dirty="0">
                <a:solidFill>
                  <a:schemeClr val="tx1"/>
                </a:solidFill>
                <a:effectLst/>
                <a:latin typeface="+mn-lt"/>
                <a:ea typeface="+mn-ea"/>
                <a:cs typeface="+mn-cs"/>
              </a:rPr>
              <a:t> was regarded to be free from any side effects.</a:t>
            </a:r>
          </a:p>
          <a:p>
            <a:r>
              <a:rPr lang="en-GB" sz="1200" kern="1200" dirty="0">
                <a:solidFill>
                  <a:schemeClr val="tx1"/>
                </a:solidFill>
                <a:effectLst/>
                <a:latin typeface="+mn-lt"/>
                <a:ea typeface="+mn-ea"/>
                <a:cs typeface="+mn-cs"/>
              </a:rPr>
              <a:t>18:04 Every child is born on the </a:t>
            </a:r>
            <a:r>
              <a:rPr lang="en-GB" sz="1200" kern="1200" dirty="0" err="1">
                <a:solidFill>
                  <a:schemeClr val="tx1"/>
                </a:solidFill>
                <a:effectLst/>
                <a:latin typeface="+mn-lt"/>
                <a:ea typeface="+mn-ea"/>
                <a:cs typeface="+mn-cs"/>
              </a:rPr>
              <a:t>fitra</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20:30 Original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it is what leads to staying away from excessiveness</a:t>
            </a:r>
          </a:p>
          <a:p>
            <a:r>
              <a:rPr lang="en-GB" sz="1200" kern="1200" dirty="0">
                <a:solidFill>
                  <a:schemeClr val="tx1"/>
                </a:solidFill>
                <a:effectLst/>
                <a:latin typeface="+mn-lt"/>
                <a:ea typeface="+mn-ea"/>
                <a:cs typeface="+mn-cs"/>
              </a:rPr>
              <a:t>21:27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is a comprehensive Concept that pertains to you. bodily </a:t>
            </a:r>
            <a:r>
              <a:rPr lang="en-GB" sz="1200" kern="1200" dirty="0" err="1">
                <a:solidFill>
                  <a:schemeClr val="tx1"/>
                </a:solidFill>
                <a:effectLst/>
                <a:latin typeface="+mn-lt"/>
                <a:ea typeface="+mn-ea"/>
                <a:cs typeface="+mn-cs"/>
              </a:rPr>
              <a:t>fitras</a:t>
            </a:r>
            <a:r>
              <a:rPr lang="en-GB" sz="1200" kern="1200" dirty="0">
                <a:solidFill>
                  <a:schemeClr val="tx1"/>
                </a:solidFill>
                <a:effectLst/>
                <a:latin typeface="+mn-lt"/>
                <a:ea typeface="+mn-ea"/>
                <a:cs typeface="+mn-cs"/>
              </a:rPr>
              <a:t> that are </a:t>
            </a:r>
            <a:r>
              <a:rPr lang="en-GB" sz="1200" kern="1200" dirty="0" err="1">
                <a:solidFill>
                  <a:schemeClr val="tx1"/>
                </a:solidFill>
                <a:effectLst/>
                <a:latin typeface="+mn-lt"/>
                <a:ea typeface="+mn-ea"/>
                <a:cs typeface="+mn-cs"/>
              </a:rPr>
              <a:t>sunnahs</a:t>
            </a:r>
            <a:r>
              <a:rPr lang="en-GB" sz="1200" kern="1200" dirty="0">
                <a:solidFill>
                  <a:schemeClr val="tx1"/>
                </a:solidFill>
                <a:effectLst/>
                <a:latin typeface="+mn-lt"/>
                <a:ea typeface="+mn-ea"/>
                <a:cs typeface="+mn-cs"/>
              </a:rPr>
              <a:t> based on the primordial nature of the human being. p. 378. to- p. 390 bodily </a:t>
            </a:r>
            <a:r>
              <a:rPr lang="en-GB" sz="1200" kern="1200" dirty="0" err="1">
                <a:solidFill>
                  <a:schemeClr val="tx1"/>
                </a:solidFill>
                <a:effectLst/>
                <a:latin typeface="+mn-lt"/>
                <a:ea typeface="+mn-ea"/>
                <a:cs typeface="+mn-cs"/>
              </a:rPr>
              <a:t>fitras</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25:00 to trim the Moustache, remove pubic hair, rinsing the mouth, cleaning the nose by sniffing up water, </a:t>
            </a:r>
            <a:r>
              <a:rPr lang="en-GB" sz="1200" kern="1200" dirty="0" err="1">
                <a:solidFill>
                  <a:schemeClr val="tx1"/>
                </a:solidFill>
                <a:effectLst/>
                <a:latin typeface="+mn-lt"/>
                <a:ea typeface="+mn-ea"/>
                <a:cs typeface="+mn-cs"/>
              </a:rPr>
              <a:t>Siwak</a:t>
            </a:r>
            <a:r>
              <a:rPr lang="en-GB" sz="1200" kern="1200" dirty="0">
                <a:solidFill>
                  <a:schemeClr val="tx1"/>
                </a:solidFill>
                <a:effectLst/>
                <a:latin typeface="+mn-lt"/>
                <a:ea typeface="+mn-ea"/>
                <a:cs typeface="+mn-cs"/>
              </a:rPr>
              <a:t>, - The black gum tree was used in America as a tooth pick, washing the </a:t>
            </a:r>
            <a:r>
              <a:rPr lang="en-GB" sz="1200" kern="1200" dirty="0" err="1">
                <a:solidFill>
                  <a:schemeClr val="tx1"/>
                </a:solidFill>
                <a:effectLst/>
                <a:latin typeface="+mn-lt"/>
                <a:ea typeface="+mn-ea"/>
                <a:cs typeface="+mn-cs"/>
              </a:rPr>
              <a:t>crevaces</a:t>
            </a:r>
            <a:r>
              <a:rPr lang="en-GB" sz="1200" kern="1200" dirty="0">
                <a:solidFill>
                  <a:schemeClr val="tx1"/>
                </a:solidFill>
                <a:effectLst/>
                <a:latin typeface="+mn-lt"/>
                <a:ea typeface="+mn-ea"/>
                <a:cs typeface="+mn-cs"/>
              </a:rPr>
              <a:t> of hands, the razor,</a:t>
            </a:r>
          </a:p>
          <a:p>
            <a:r>
              <a:rPr lang="en-GB" sz="1200" kern="1200" dirty="0">
                <a:solidFill>
                  <a:schemeClr val="tx1"/>
                </a:solidFill>
                <a:effectLst/>
                <a:latin typeface="+mn-lt"/>
                <a:ea typeface="+mn-ea"/>
                <a:cs typeface="+mn-cs"/>
              </a:rPr>
              <a:t>26: 40 circumcision, most people of the world Circumcised themselves most Africans did. The </a:t>
            </a:r>
            <a:r>
              <a:rPr lang="en-GB" sz="1200" kern="1200" dirty="0" err="1">
                <a:solidFill>
                  <a:schemeClr val="tx1"/>
                </a:solidFill>
                <a:effectLst/>
                <a:latin typeface="+mn-lt"/>
                <a:ea typeface="+mn-ea"/>
                <a:cs typeface="+mn-cs"/>
              </a:rPr>
              <a:t>unsual</a:t>
            </a:r>
            <a:r>
              <a:rPr lang="en-GB" sz="1200" kern="1200" dirty="0">
                <a:solidFill>
                  <a:schemeClr val="tx1"/>
                </a:solidFill>
                <a:effectLst/>
                <a:latin typeface="+mn-lt"/>
                <a:ea typeface="+mn-ea"/>
                <a:cs typeface="+mn-cs"/>
              </a:rPr>
              <a:t> thing was not to do it, like the Greek and the Romans. regarded as mutilation</a:t>
            </a:r>
          </a:p>
          <a:p>
            <a:r>
              <a:rPr lang="en-GB" sz="1200" kern="1200" dirty="0">
                <a:solidFill>
                  <a:schemeClr val="tx1"/>
                </a:solidFill>
                <a:effectLst/>
                <a:latin typeface="+mn-lt"/>
                <a:ea typeface="+mn-ea"/>
                <a:cs typeface="+mn-cs"/>
              </a:rPr>
              <a:t>27:16 washing the private parts after the call of nature</a:t>
            </a:r>
          </a:p>
          <a:p>
            <a:r>
              <a:rPr lang="en-GB" sz="1200" kern="1200" dirty="0">
                <a:solidFill>
                  <a:schemeClr val="tx1"/>
                </a:solidFill>
                <a:effectLst/>
                <a:latin typeface="+mn-lt"/>
                <a:ea typeface="+mn-ea"/>
                <a:cs typeface="+mn-cs"/>
              </a:rPr>
              <a:t>27: 58 p.9 to p.85</a:t>
            </a:r>
          </a:p>
          <a:p>
            <a:r>
              <a:rPr lang="en-GB" sz="1200" kern="1200" dirty="0">
                <a:solidFill>
                  <a:schemeClr val="tx1"/>
                </a:solidFill>
                <a:effectLst/>
                <a:latin typeface="+mn-lt"/>
                <a:ea typeface="+mn-ea"/>
                <a:cs typeface="+mn-cs"/>
              </a:rPr>
              <a:t>21:20</a:t>
            </a:r>
          </a:p>
          <a:p>
            <a:r>
              <a:rPr lang="en-GB" sz="1200" kern="1200" dirty="0">
                <a:solidFill>
                  <a:schemeClr val="tx1"/>
                </a:solidFill>
                <a:effectLst/>
                <a:latin typeface="+mn-lt"/>
                <a:ea typeface="+mn-ea"/>
                <a:cs typeface="+mn-cs"/>
              </a:rPr>
              <a:t>The fundamental text on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Surah RUM V30.</a:t>
            </a:r>
          </a:p>
          <a:p>
            <a:r>
              <a:rPr lang="en-GB" sz="1200" kern="1200" dirty="0">
                <a:solidFill>
                  <a:schemeClr val="tx1"/>
                </a:solidFill>
                <a:effectLst/>
                <a:latin typeface="+mn-lt"/>
                <a:ea typeface="+mn-ea"/>
                <a:cs typeface="+mn-cs"/>
              </a:rPr>
              <a:t>'Turn one's face to the upright religion...'</a:t>
            </a:r>
          </a:p>
          <a:p>
            <a:r>
              <a:rPr lang="en-GB" sz="1200" kern="1200" dirty="0">
                <a:solidFill>
                  <a:schemeClr val="tx1"/>
                </a:solidFill>
                <a:effectLst/>
                <a:latin typeface="+mn-lt"/>
                <a:ea typeface="+mn-ea"/>
                <a:cs typeface="+mn-cs"/>
              </a:rPr>
              <a:t>29: 28 Haneef to follow that which is good and turn away from that which is bad</a:t>
            </a:r>
          </a:p>
          <a:p>
            <a:r>
              <a:rPr lang="en-GB" sz="1200" kern="1200" dirty="0">
                <a:solidFill>
                  <a:schemeClr val="tx1"/>
                </a:solidFill>
                <a:effectLst/>
                <a:latin typeface="+mn-lt"/>
                <a:ea typeface="+mn-ea"/>
                <a:cs typeface="+mn-cs"/>
              </a:rPr>
              <a:t>Haneef in the Quran is often mentioned as being opposed to idolatry. incline away from falsehood 30.56 'no </a:t>
            </a:r>
            <a:r>
              <a:rPr lang="en-GB" sz="1200" kern="1200" dirty="0" err="1">
                <a:solidFill>
                  <a:schemeClr val="tx1"/>
                </a:solidFill>
                <a:effectLst/>
                <a:latin typeface="+mn-lt"/>
                <a:ea typeface="+mn-ea"/>
                <a:cs typeface="+mn-cs"/>
              </a:rPr>
              <a:t>tabdeel</a:t>
            </a:r>
            <a:r>
              <a:rPr lang="en-GB" sz="1200" kern="1200" dirty="0">
                <a:solidFill>
                  <a:schemeClr val="tx1"/>
                </a:solidFill>
                <a:effectLst/>
                <a:latin typeface="+mn-lt"/>
                <a:ea typeface="+mn-ea"/>
                <a:cs typeface="+mn-cs"/>
              </a:rPr>
              <a:t>...' no alternative or substituted, it can be changed but not substituted. ref: </a:t>
            </a:r>
            <a:r>
              <a:rPr lang="en-GB" sz="1200" kern="1200" dirty="0" err="1">
                <a:solidFill>
                  <a:schemeClr val="tx1"/>
                </a:solidFill>
                <a:effectLst/>
                <a:latin typeface="+mn-lt"/>
                <a:ea typeface="+mn-ea"/>
                <a:cs typeface="+mn-cs"/>
              </a:rPr>
              <a:t>fitra</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32:35. whatever we do we can do it religiously and therefore should be good religion</a:t>
            </a:r>
          </a:p>
          <a:p>
            <a:r>
              <a:rPr lang="en-GB" sz="1200" kern="1200" dirty="0">
                <a:solidFill>
                  <a:schemeClr val="tx1"/>
                </a:solidFill>
                <a:effectLst/>
                <a:latin typeface="+mn-lt"/>
                <a:ea typeface="+mn-ea"/>
                <a:cs typeface="+mn-cs"/>
              </a:rPr>
              <a:t>33: 52 Everything has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 angels all have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The Jinn are very similar to the human being Text that mention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are also meaning the Jinn and humans.</a:t>
            </a:r>
          </a:p>
          <a:p>
            <a:r>
              <a:rPr lang="en-GB" sz="1200" kern="1200" dirty="0">
                <a:solidFill>
                  <a:schemeClr val="tx1"/>
                </a:solidFill>
                <a:effectLst/>
                <a:latin typeface="+mn-lt"/>
                <a:ea typeface="+mn-ea"/>
                <a:cs typeface="+mn-cs"/>
              </a:rPr>
              <a:t>34:38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can always be restored, we do that following the </a:t>
            </a:r>
            <a:r>
              <a:rPr lang="en-GB" sz="1200" kern="1200" dirty="0" err="1">
                <a:solidFill>
                  <a:schemeClr val="tx1"/>
                </a:solidFill>
                <a:effectLst/>
                <a:latin typeface="+mn-lt"/>
                <a:ea typeface="+mn-ea"/>
                <a:cs typeface="+mn-cs"/>
              </a:rPr>
              <a:t>deen</a:t>
            </a:r>
            <a:r>
              <a:rPr lang="en-GB" sz="1200" kern="1200" dirty="0">
                <a:solidFill>
                  <a:schemeClr val="tx1"/>
                </a:solidFill>
                <a:effectLst/>
                <a:latin typeface="+mn-lt"/>
                <a:ea typeface="+mn-ea"/>
                <a:cs typeface="+mn-cs"/>
              </a:rPr>
              <a:t>. 37:58 'Establish one face, being...' A Command seeking as Constancy and </a:t>
            </a:r>
            <a:r>
              <a:rPr lang="en-GB" sz="1200" kern="1200" dirty="0" err="1">
                <a:solidFill>
                  <a:schemeClr val="tx1"/>
                </a:solidFill>
                <a:effectLst/>
                <a:latin typeface="+mn-lt"/>
                <a:ea typeface="+mn-ea"/>
                <a:cs typeface="+mn-cs"/>
              </a:rPr>
              <a:t>perputity</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And to do that means not turning right or left. Must be a focus, on God.</a:t>
            </a:r>
          </a:p>
          <a:p>
            <a:r>
              <a:rPr lang="en-GB" sz="1200" kern="1200" dirty="0">
                <a:solidFill>
                  <a:schemeClr val="tx1"/>
                </a:solidFill>
                <a:effectLst/>
                <a:latin typeface="+mn-lt"/>
                <a:ea typeface="+mn-ea"/>
                <a:cs typeface="+mn-cs"/>
              </a:rPr>
              <a:t>42: 22 Haneef Ibrahim, straight and upright manner, not Inclining to ones whim.</a:t>
            </a:r>
          </a:p>
          <a:p>
            <a:r>
              <a:rPr lang="en-GB" sz="1200" kern="1200" dirty="0">
                <a:solidFill>
                  <a:schemeClr val="tx1"/>
                </a:solidFill>
                <a:effectLst/>
                <a:latin typeface="+mn-lt"/>
                <a:ea typeface="+mn-ea"/>
                <a:cs typeface="+mn-cs"/>
              </a:rPr>
              <a:t>44: 10 </a:t>
            </a:r>
            <a:r>
              <a:rPr lang="en-GB" sz="1200" kern="1200" dirty="0" err="1">
                <a:solidFill>
                  <a:schemeClr val="tx1"/>
                </a:solidFill>
                <a:effectLst/>
                <a:latin typeface="+mn-lt"/>
                <a:ea typeface="+mn-ea"/>
                <a:cs typeface="+mn-cs"/>
              </a:rPr>
              <a:t>Haneefan</a:t>
            </a:r>
            <a:r>
              <a:rPr lang="en-GB" sz="1200" kern="1200" dirty="0">
                <a:solidFill>
                  <a:schemeClr val="tx1"/>
                </a:solidFill>
                <a:effectLst/>
                <a:latin typeface="+mn-lt"/>
                <a:ea typeface="+mn-ea"/>
                <a:cs typeface="+mn-cs"/>
              </a:rPr>
              <a:t>-Hal and </a:t>
            </a:r>
            <a:r>
              <a:rPr lang="en-GB" sz="1200" kern="1200" dirty="0" err="1">
                <a:solidFill>
                  <a:schemeClr val="tx1"/>
                </a:solidFill>
                <a:effectLst/>
                <a:latin typeface="+mn-lt"/>
                <a:ea typeface="+mn-ea"/>
                <a:cs typeface="+mn-cs"/>
              </a:rPr>
              <a:t>Fitrata</a:t>
            </a:r>
            <a:r>
              <a:rPr lang="en-GB" sz="1200" kern="1200" dirty="0">
                <a:solidFill>
                  <a:schemeClr val="tx1"/>
                </a:solidFill>
                <a:effectLst/>
                <a:latin typeface="+mn-lt"/>
                <a:ea typeface="+mn-ea"/>
                <a:cs typeface="+mn-cs"/>
              </a:rPr>
              <a:t> also accusative and is an apposition. Badal </a:t>
            </a:r>
            <a:r>
              <a:rPr lang="en-GB" sz="1200" kern="1200" dirty="0" err="1">
                <a:solidFill>
                  <a:schemeClr val="tx1"/>
                </a:solidFill>
                <a:effectLst/>
                <a:latin typeface="+mn-lt"/>
                <a:ea typeface="+mn-ea"/>
                <a:cs typeface="+mn-cs"/>
              </a:rPr>
              <a:t>ishtimal</a:t>
            </a:r>
            <a:r>
              <a:rPr lang="en-GB" sz="1200" kern="1200" dirty="0">
                <a:solidFill>
                  <a:schemeClr val="tx1"/>
                </a:solidFill>
                <a:effectLst/>
                <a:latin typeface="+mn-lt"/>
                <a:ea typeface="+mn-ea"/>
                <a:cs typeface="+mn-cs"/>
              </a:rPr>
              <a:t> like Elizabeth the Queen of England. Therefore Haneef and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are inseparably in this view each related to the other.</a:t>
            </a:r>
          </a:p>
          <a:p>
            <a:r>
              <a:rPr lang="en-GB" sz="1200" kern="1200" dirty="0">
                <a:solidFill>
                  <a:schemeClr val="tx1"/>
                </a:solidFill>
                <a:effectLst/>
                <a:latin typeface="+mn-lt"/>
                <a:ea typeface="+mn-ea"/>
                <a:cs typeface="+mn-cs"/>
              </a:rPr>
              <a:t>47:15 Fitra is accusative out of </a:t>
            </a:r>
            <a:r>
              <a:rPr lang="en-GB" sz="1200" kern="1200" dirty="0" err="1">
                <a:solidFill>
                  <a:schemeClr val="tx1"/>
                </a:solidFill>
                <a:effectLst/>
                <a:latin typeface="+mn-lt"/>
                <a:ea typeface="+mn-ea"/>
                <a:cs typeface="+mn-cs"/>
              </a:rPr>
              <a:t>lgra</a:t>
            </a:r>
            <a:r>
              <a:rPr lang="en-GB" sz="1200" kern="1200" dirty="0">
                <a:solidFill>
                  <a:schemeClr val="tx1"/>
                </a:solidFill>
                <a:effectLst/>
                <a:latin typeface="+mn-lt"/>
                <a:ea typeface="+mn-ea"/>
                <a:cs typeface="+mn-cs"/>
              </a:rPr>
              <a:t> which done as way to encourage something. Encouraging us to hold 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49:04 </a:t>
            </a:r>
            <a:r>
              <a:rPr lang="en-GB" sz="1200" kern="1200" dirty="0" err="1">
                <a:solidFill>
                  <a:schemeClr val="tx1"/>
                </a:solidFill>
                <a:effectLst/>
                <a:latin typeface="+mn-lt"/>
                <a:ea typeface="+mn-ea"/>
                <a:cs typeface="+mn-cs"/>
              </a:rPr>
              <a:t>fitratulah</a:t>
            </a:r>
            <a:r>
              <a:rPr lang="en-GB" sz="1200" kern="1200" dirty="0">
                <a:solidFill>
                  <a:schemeClr val="tx1"/>
                </a:solidFill>
                <a:effectLst/>
                <a:latin typeface="+mn-lt"/>
                <a:ea typeface="+mn-ea"/>
                <a:cs typeface="+mn-cs"/>
              </a:rPr>
              <a:t>-Doesn't mean God has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like </a:t>
            </a:r>
            <a:r>
              <a:rPr lang="en-GB" sz="1200" kern="1200" dirty="0" err="1">
                <a:solidFill>
                  <a:schemeClr val="tx1"/>
                </a:solidFill>
                <a:effectLst/>
                <a:latin typeface="+mn-lt"/>
                <a:ea typeface="+mn-ea"/>
                <a:cs typeface="+mn-cs"/>
              </a:rPr>
              <a:t>Baytulah</a:t>
            </a:r>
            <a:r>
              <a:rPr lang="en-GB" sz="1200" kern="1200" dirty="0">
                <a:solidFill>
                  <a:schemeClr val="tx1"/>
                </a:solidFill>
                <a:effectLst/>
                <a:latin typeface="+mn-lt"/>
                <a:ea typeface="+mn-ea"/>
                <a:cs typeface="+mn-cs"/>
              </a:rPr>
              <a:t>, or Saifullah</a:t>
            </a:r>
          </a:p>
          <a:p>
            <a:r>
              <a:rPr lang="en-GB" sz="1200" kern="1200" dirty="0">
                <a:solidFill>
                  <a:schemeClr val="tx1"/>
                </a:solidFill>
                <a:effectLst/>
                <a:latin typeface="+mn-lt"/>
                <a:ea typeface="+mn-ea"/>
                <a:cs typeface="+mn-cs"/>
              </a:rPr>
              <a:t>49:30 here it meant the, Noble, Glorious, exalted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is extremely good, Praised. 50: 381 people upon a </a:t>
            </a:r>
            <a:r>
              <a:rPr lang="en-GB" sz="1200" kern="1200" dirty="0" err="1">
                <a:solidFill>
                  <a:schemeClr val="tx1"/>
                </a:solidFill>
                <a:effectLst/>
                <a:latin typeface="+mn-lt"/>
                <a:ea typeface="+mn-ea"/>
                <a:cs typeface="+mn-cs"/>
              </a:rPr>
              <a:t>fitral</a:t>
            </a:r>
            <a:r>
              <a:rPr lang="en-GB" sz="1200" kern="1200" dirty="0">
                <a:solidFill>
                  <a:schemeClr val="tx1"/>
                </a:solidFill>
                <a:effectLst/>
                <a:latin typeface="+mn-lt"/>
                <a:ea typeface="+mn-ea"/>
                <a:cs typeface="+mn-cs"/>
              </a:rPr>
              <a:t> preposition here means </a:t>
            </a:r>
            <a:r>
              <a:rPr lang="en-GB" sz="1200" kern="1200" dirty="0" err="1">
                <a:solidFill>
                  <a:schemeClr val="tx1"/>
                </a:solidFill>
                <a:effectLst/>
                <a:latin typeface="+mn-lt"/>
                <a:ea typeface="+mn-ea"/>
                <a:cs typeface="+mn-cs"/>
              </a:rPr>
              <a:t>tamakkun</a:t>
            </a:r>
            <a:r>
              <a:rPr lang="en-GB" sz="1200" kern="1200" dirty="0">
                <a:solidFill>
                  <a:schemeClr val="tx1"/>
                </a:solidFill>
                <a:effectLst/>
                <a:latin typeface="+mn-lt"/>
                <a:ea typeface="+mn-ea"/>
                <a:cs typeface="+mn-cs"/>
              </a:rPr>
              <a:t> al-Tam. The attribute is completely true of the thing is describes. so here people described by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54: 28 Hadith p.241 to p.265</a:t>
            </a:r>
          </a:p>
          <a:p>
            <a:r>
              <a:rPr lang="en-GB" sz="1200" kern="1200" dirty="0">
                <a:solidFill>
                  <a:schemeClr val="tx1"/>
                </a:solidFill>
                <a:effectLst/>
                <a:latin typeface="+mn-lt"/>
                <a:ea typeface="+mn-ea"/>
                <a:cs typeface="+mn-cs"/>
              </a:rPr>
              <a:t>In Muslim, - </a:t>
            </a:r>
            <a:r>
              <a:rPr lang="en-GB" sz="1200" kern="1200" dirty="0" err="1">
                <a:solidFill>
                  <a:schemeClr val="tx1"/>
                </a:solidFill>
                <a:effectLst/>
                <a:latin typeface="+mn-lt"/>
                <a:ea typeface="+mn-ea"/>
                <a:cs typeface="+mn-cs"/>
              </a:rPr>
              <a:t>Qudsi</a:t>
            </a:r>
            <a:r>
              <a:rPr lang="en-GB" sz="1200" kern="1200" dirty="0">
                <a:solidFill>
                  <a:schemeClr val="tx1"/>
                </a:solidFill>
                <a:effectLst/>
                <a:latin typeface="+mn-lt"/>
                <a:ea typeface="+mn-ea"/>
                <a:cs typeface="+mn-cs"/>
              </a:rPr>
              <a:t> has 4 transmissions of the hadith</a:t>
            </a:r>
          </a:p>
          <a:p>
            <a:r>
              <a:rPr lang="en-GB" sz="1200" kern="1200" dirty="0">
                <a:solidFill>
                  <a:schemeClr val="tx1"/>
                </a:solidFill>
                <a:effectLst/>
                <a:latin typeface="+mn-lt"/>
                <a:ea typeface="+mn-ea"/>
                <a:cs typeface="+mn-cs"/>
              </a:rPr>
              <a:t>55: 18 chapter' attributes in the world by which the people of paradise and fire are known' 7136 from </a:t>
            </a:r>
            <a:r>
              <a:rPr lang="en-GB" sz="1200" kern="1200" dirty="0" err="1">
                <a:solidFill>
                  <a:schemeClr val="tx1"/>
                </a:solidFill>
                <a:effectLst/>
                <a:latin typeface="+mn-lt"/>
                <a:ea typeface="+mn-ea"/>
                <a:cs typeface="+mn-cs"/>
              </a:rPr>
              <a:t>Ayadh</a:t>
            </a:r>
            <a:r>
              <a:rPr lang="en-GB" sz="1200" kern="1200" dirty="0">
                <a:solidFill>
                  <a:schemeClr val="tx1"/>
                </a:solidFill>
                <a:effectLst/>
                <a:latin typeface="+mn-lt"/>
                <a:ea typeface="+mn-ea"/>
                <a:cs typeface="+mn-cs"/>
              </a:rPr>
              <a:t> b. </a:t>
            </a:r>
            <a:r>
              <a:rPr lang="en-GB" sz="1200" kern="1200" dirty="0" err="1">
                <a:solidFill>
                  <a:schemeClr val="tx1"/>
                </a:solidFill>
                <a:effectLst/>
                <a:latin typeface="+mn-lt"/>
                <a:ea typeface="+mn-ea"/>
                <a:cs typeface="+mn-cs"/>
              </a:rPr>
              <a:t>Himar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hadith posits that all of humankind are Haneef and </a:t>
            </a:r>
            <a:r>
              <a:rPr lang="en-GB" sz="1200" kern="1200" dirty="0" err="1">
                <a:solidFill>
                  <a:schemeClr val="tx1"/>
                </a:solidFill>
                <a:effectLst/>
                <a:latin typeface="+mn-lt"/>
                <a:ea typeface="+mn-ea"/>
                <a:cs typeface="+mn-cs"/>
              </a:rPr>
              <a:t>shaytan</a:t>
            </a:r>
            <a:r>
              <a:rPr lang="en-GB" sz="1200" kern="1200" dirty="0">
                <a:solidFill>
                  <a:schemeClr val="tx1"/>
                </a:solidFill>
                <a:effectLst/>
                <a:latin typeface="+mn-lt"/>
                <a:ea typeface="+mn-ea"/>
                <a:cs typeface="+mn-cs"/>
              </a:rPr>
              <a:t> and demonic influences causes them to deviate. In a variant 'change'</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102:03. Hadith turuq are a testimony of how the schools formulate. A major part of Dr Umar's thesis on Imam Malik and the first legal theories was to establish the authenticity of hadith</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06:34 it's only the western </a:t>
            </a:r>
            <a:r>
              <a:rPr lang="en-GB" sz="1200" kern="1200" dirty="0" err="1">
                <a:solidFill>
                  <a:schemeClr val="tx1"/>
                </a:solidFill>
                <a:effectLst/>
                <a:latin typeface="+mn-lt"/>
                <a:ea typeface="+mn-ea"/>
                <a:cs typeface="+mn-cs"/>
              </a:rPr>
              <a:t>christians</a:t>
            </a:r>
            <a:r>
              <a:rPr lang="en-GB" sz="1200" kern="1200" dirty="0">
                <a:solidFill>
                  <a:schemeClr val="tx1"/>
                </a:solidFill>
                <a:effectLst/>
                <a:latin typeface="+mn-lt"/>
                <a:ea typeface="+mn-ea"/>
                <a:cs typeface="+mn-cs"/>
              </a:rPr>
              <a:t> that believe in the original sin not the Coptic Christians, Jacobite, Armenian Christian, or the Greek Orthodox, - it was a feature of the Catholic and Protestant western Christians,</a:t>
            </a:r>
          </a:p>
          <a:p>
            <a:r>
              <a:rPr lang="en-GB" sz="1200" kern="1200" dirty="0">
                <a:solidFill>
                  <a:schemeClr val="tx1"/>
                </a:solidFill>
                <a:effectLst/>
                <a:latin typeface="+mn-lt"/>
                <a:ea typeface="+mn-ea"/>
                <a:cs typeface="+mn-cs"/>
              </a:rPr>
              <a:t>Introduced by </a:t>
            </a:r>
            <a:r>
              <a:rPr lang="en-GB" sz="1200" kern="1200" dirty="0" err="1">
                <a:solidFill>
                  <a:schemeClr val="tx1"/>
                </a:solidFill>
                <a:effectLst/>
                <a:latin typeface="+mn-lt"/>
                <a:ea typeface="+mn-ea"/>
                <a:cs typeface="+mn-cs"/>
              </a:rPr>
              <a:t>st.</a:t>
            </a:r>
            <a:r>
              <a:rPr lang="en-GB" sz="1200" kern="1200" dirty="0">
                <a:solidFill>
                  <a:schemeClr val="tx1"/>
                </a:solidFill>
                <a:effectLst/>
                <a:latin typeface="+mn-lt"/>
                <a:ea typeface="+mn-ea"/>
                <a:cs typeface="+mn-cs"/>
              </a:rPr>
              <a:t> Augustine-He does that to buttress the notion of Christ as the only means of salvation. original sin</a:t>
            </a:r>
          </a:p>
          <a:p>
            <a:r>
              <a:rPr lang="en-GB" sz="1200" kern="1200" dirty="0">
                <a:solidFill>
                  <a:schemeClr val="tx1"/>
                </a:solidFill>
                <a:effectLst/>
                <a:latin typeface="+mn-lt"/>
                <a:ea typeface="+mn-ea"/>
                <a:cs typeface="+mn-cs"/>
              </a:rPr>
              <a:t>107:45 A Keltic monk called </a:t>
            </a:r>
            <a:r>
              <a:rPr lang="en-GB" sz="1200" kern="1200" dirty="0" err="1">
                <a:solidFill>
                  <a:schemeClr val="tx1"/>
                </a:solidFill>
                <a:effectLst/>
                <a:latin typeface="+mn-lt"/>
                <a:ea typeface="+mn-ea"/>
                <a:cs typeface="+mn-cs"/>
              </a:rPr>
              <a:t>palagious</a:t>
            </a:r>
            <a:r>
              <a:rPr lang="en-GB" sz="1200" kern="1200" dirty="0">
                <a:solidFill>
                  <a:schemeClr val="tx1"/>
                </a:solidFill>
                <a:effectLst/>
                <a:latin typeface="+mn-lt"/>
                <a:ea typeface="+mn-ea"/>
                <a:cs typeface="+mn-cs"/>
              </a:rPr>
              <a:t>, tied in Britain</a:t>
            </a:r>
          </a:p>
          <a:p>
            <a:r>
              <a:rPr lang="en-GB" sz="1200" kern="1200" dirty="0">
                <a:solidFill>
                  <a:schemeClr val="tx1"/>
                </a:solidFill>
                <a:effectLst/>
                <a:latin typeface="+mn-lt"/>
                <a:ea typeface="+mn-ea"/>
                <a:cs typeface="+mn-cs"/>
              </a:rPr>
              <a:t>lead a battle against Augustine, who lived in Tunisia over this idea. And was defeated by Augustine. .</a:t>
            </a:r>
          </a:p>
          <a:p>
            <a:r>
              <a:rPr lang="en-GB" sz="1200" kern="1200" dirty="0">
                <a:solidFill>
                  <a:schemeClr val="tx1"/>
                </a:solidFill>
                <a:effectLst/>
                <a:latin typeface="+mn-lt"/>
                <a:ea typeface="+mn-ea"/>
                <a:cs typeface="+mn-cs"/>
              </a:rPr>
              <a:t>109:37 This entailed Adam being in Sin and was in Hell and it was Jesus's Sacrifice that saved him .</a:t>
            </a:r>
          </a:p>
          <a:p>
            <a:r>
              <a:rPr lang="en-GB" sz="1200" kern="1200" dirty="0">
                <a:solidFill>
                  <a:schemeClr val="tx1"/>
                </a:solidFill>
                <a:effectLst/>
                <a:latin typeface="+mn-lt"/>
                <a:ea typeface="+mn-ea"/>
                <a:cs typeface="+mn-cs"/>
              </a:rPr>
              <a:t>110: 53- with us all children are in paradise p. 3.40 and p. 351</a:t>
            </a:r>
          </a:p>
          <a:p>
            <a:r>
              <a:rPr lang="en-GB" sz="1200" kern="1200" dirty="0">
                <a:solidFill>
                  <a:schemeClr val="tx1"/>
                </a:solidFill>
                <a:effectLst/>
                <a:latin typeface="+mn-lt"/>
                <a:ea typeface="+mn-ea"/>
                <a:cs typeface="+mn-cs"/>
              </a:rPr>
              <a:t>before maturity gathered in the nursery of Abraham, many of our great scholars took this position-al-</a:t>
            </a:r>
            <a:r>
              <a:rPr lang="en-GB" sz="1200" kern="1200" dirty="0" err="1">
                <a:solidFill>
                  <a:schemeClr val="tx1"/>
                </a:solidFill>
                <a:effectLst/>
                <a:latin typeface="+mn-lt"/>
                <a:ea typeface="+mn-ea"/>
                <a:cs typeface="+mn-cs"/>
              </a:rPr>
              <a:t>Qurtubi</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1:15:00-Hadih of the Miraj and mentioning the nursery of Abraham, the children around him are the children of idolaters</a:t>
            </a:r>
          </a:p>
          <a:p>
            <a:r>
              <a:rPr lang="en-GB" sz="1200" kern="1200" dirty="0">
                <a:solidFill>
                  <a:schemeClr val="tx1"/>
                </a:solidFill>
                <a:effectLst/>
                <a:latin typeface="+mn-lt"/>
                <a:ea typeface="+mn-ea"/>
                <a:cs typeface="+mn-cs"/>
              </a:rPr>
              <a:t>The two Angels were Jibril and </a:t>
            </a:r>
            <a:r>
              <a:rPr lang="en-GB" sz="1200" kern="1200" dirty="0" err="1">
                <a:solidFill>
                  <a:schemeClr val="tx1"/>
                </a:solidFill>
                <a:effectLst/>
                <a:latin typeface="+mn-lt"/>
                <a:ea typeface="+mn-ea"/>
                <a:cs typeface="+mn-cs"/>
              </a:rPr>
              <a:t>Mikail</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variants state Muslim children and all children borne 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1:23:00 al </a:t>
            </a:r>
            <a:r>
              <a:rPr lang="en-GB" sz="1200" kern="1200" dirty="0" err="1">
                <a:solidFill>
                  <a:schemeClr val="tx1"/>
                </a:solidFill>
                <a:effectLst/>
                <a:latin typeface="+mn-lt"/>
                <a:ea typeface="+mn-ea"/>
                <a:cs typeface="+mn-cs"/>
              </a:rPr>
              <a:t>Isra</a:t>
            </a:r>
            <a:r>
              <a:rPr lang="en-GB" sz="1200" kern="1200" dirty="0">
                <a:solidFill>
                  <a:schemeClr val="tx1"/>
                </a:solidFill>
                <a:effectLst/>
                <a:latin typeface="+mn-lt"/>
                <a:ea typeface="+mn-ea"/>
                <a:cs typeface="+mn-cs"/>
              </a:rPr>
              <a:t> 17:15 'we do not punish a people until we send them a messenger.'</a:t>
            </a:r>
          </a:p>
          <a:p>
            <a:r>
              <a:rPr lang="en-GB" sz="1200" kern="1200" dirty="0">
                <a:solidFill>
                  <a:schemeClr val="tx1"/>
                </a:solidFill>
                <a:effectLst/>
                <a:latin typeface="+mn-lt"/>
                <a:ea typeface="+mn-ea"/>
                <a:cs typeface="+mn-cs"/>
              </a:rPr>
              <a:t>1:23:53 Ibn Hajar notes that due to the many reports about the unseen regarding matters of Heaven and Hell that the </a:t>
            </a:r>
            <a:r>
              <a:rPr lang="en-GB" sz="1200" kern="1200" dirty="0" err="1">
                <a:solidFill>
                  <a:schemeClr val="tx1"/>
                </a:solidFill>
                <a:effectLst/>
                <a:latin typeface="+mn-lt"/>
                <a:ea typeface="+mn-ea"/>
                <a:cs typeface="+mn-cs"/>
              </a:rPr>
              <a:t>miiraj</a:t>
            </a:r>
            <a:r>
              <a:rPr lang="en-GB" sz="1200" kern="1200" dirty="0">
                <a:solidFill>
                  <a:schemeClr val="tx1"/>
                </a:solidFill>
                <a:effectLst/>
                <a:latin typeface="+mn-lt"/>
                <a:ea typeface="+mn-ea"/>
                <a:cs typeface="+mn-cs"/>
              </a:rPr>
              <a:t>. happened Many times, be that and in various states for the Messenger, body and soul and just soul</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1:24:32 Hadith well established </a:t>
            </a:r>
            <a:r>
              <a:rPr lang="en-GB" sz="1200" kern="1200" dirty="0" err="1">
                <a:solidFill>
                  <a:schemeClr val="tx1"/>
                </a:solidFill>
                <a:effectLst/>
                <a:latin typeface="+mn-lt"/>
                <a:ea typeface="+mn-ea"/>
                <a:cs typeface="+mn-cs"/>
              </a:rPr>
              <a:t>Acc</a:t>
            </a:r>
            <a:r>
              <a:rPr lang="en-GB" sz="1200" kern="1200" dirty="0">
                <a:solidFill>
                  <a:schemeClr val="tx1"/>
                </a:solidFill>
                <a:effectLst/>
                <a:latin typeface="+mn-lt"/>
                <a:ea typeface="+mn-ea"/>
                <a:cs typeface="+mn-cs"/>
              </a:rPr>
              <a:t> to Ibn </a:t>
            </a:r>
            <a:r>
              <a:rPr lang="en-GB" sz="1200" kern="1200" dirty="0" err="1">
                <a:solidFill>
                  <a:schemeClr val="tx1"/>
                </a:solidFill>
                <a:effectLst/>
                <a:latin typeface="+mn-lt"/>
                <a:ea typeface="+mn-ea"/>
                <a:cs typeface="+mn-cs"/>
              </a:rPr>
              <a:t>Abdal</a:t>
            </a:r>
            <a:r>
              <a:rPr lang="en-GB" sz="1200" kern="1200" dirty="0">
                <a:solidFill>
                  <a:schemeClr val="tx1"/>
                </a:solidFill>
                <a:effectLst/>
                <a:latin typeface="+mn-lt"/>
                <a:ea typeface="+mn-ea"/>
                <a:cs typeface="+mn-cs"/>
              </a:rPr>
              <a:t> bar. has many transmissions. Imam Malik's Version' Every child is born on its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and it is complete..</a:t>
            </a:r>
          </a:p>
          <a:p>
            <a:r>
              <a:rPr lang="en-GB" sz="1200" kern="1200" dirty="0">
                <a:solidFill>
                  <a:schemeClr val="tx1"/>
                </a:solidFill>
                <a:effectLst/>
                <a:latin typeface="+mn-lt"/>
                <a:ea typeface="+mn-ea"/>
                <a:cs typeface="+mn-cs"/>
              </a:rPr>
              <a:t>Other versions ' No child is born except upon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 greater emphasis. P. 266-P. 307</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P.308-P. 339 'All people born 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refers to the first</a:t>
            </a:r>
          </a:p>
          <a:p>
            <a:r>
              <a:rPr lang="en-GB" sz="1200" kern="1200" dirty="0">
                <a:solidFill>
                  <a:schemeClr val="tx1"/>
                </a:solidFill>
                <a:effectLst/>
                <a:latin typeface="+mn-lt"/>
                <a:ea typeface="+mn-ea"/>
                <a:cs typeface="+mn-cs"/>
              </a:rPr>
              <a:t>Covenant and this is the same in all Human Being</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1:30:00 Q and A</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 In a world that very much reversing the whole idea (media)</a:t>
            </a:r>
          </a:p>
          <a:p>
            <a:r>
              <a:rPr lang="en-GB" sz="1200" kern="1200" dirty="0">
                <a:solidFill>
                  <a:schemeClr val="tx1"/>
                </a:solidFill>
                <a:effectLst/>
                <a:latin typeface="+mn-lt"/>
                <a:ea typeface="+mn-ea"/>
                <a:cs typeface="+mn-cs"/>
              </a:rPr>
              <a:t>of what is right a wrong and wrong as Common what can we do? (Never make a molehill into a mountain but make every </a:t>
            </a:r>
            <a:r>
              <a:rPr lang="en-GB" sz="1200" kern="1200" dirty="0" err="1">
                <a:solidFill>
                  <a:schemeClr val="tx1"/>
                </a:solidFill>
                <a:effectLst/>
                <a:latin typeface="+mn-lt"/>
                <a:ea typeface="+mn-ea"/>
                <a:cs typeface="+mn-cs"/>
              </a:rPr>
              <a:t>moutain</a:t>
            </a:r>
            <a:r>
              <a:rPr lang="en-GB" sz="1200" kern="1200" dirty="0">
                <a:solidFill>
                  <a:schemeClr val="tx1"/>
                </a:solidFill>
                <a:effectLst/>
                <a:latin typeface="+mn-lt"/>
                <a:ea typeface="+mn-ea"/>
                <a:cs typeface="+mn-cs"/>
              </a:rPr>
              <a:t> Into a molehill.)</a:t>
            </a:r>
          </a:p>
          <a:p>
            <a:r>
              <a:rPr lang="en-GB" sz="1200" kern="1200" dirty="0">
                <a:solidFill>
                  <a:schemeClr val="tx1"/>
                </a:solidFill>
                <a:effectLst/>
                <a:latin typeface="+mn-lt"/>
                <a:ea typeface="+mn-ea"/>
                <a:cs typeface="+mn-cs"/>
              </a:rPr>
              <a:t>A principle that needs to be emphasised</a:t>
            </a:r>
          </a:p>
          <a:p>
            <a:r>
              <a:rPr lang="en-GB" sz="1200" kern="1200" dirty="0">
                <a:solidFill>
                  <a:schemeClr val="tx1"/>
                </a:solidFill>
                <a:effectLst/>
                <a:latin typeface="+mn-lt"/>
                <a:ea typeface="+mn-ea"/>
                <a:cs typeface="+mn-cs"/>
              </a:rPr>
              <a:t>e.g. traditional physicians do that, they make you at ease Always gives the patient hope. Hug and kiss your children, put them in touch with animals.</a:t>
            </a:r>
          </a:p>
          <a:p>
            <a:r>
              <a:rPr lang="en-GB" sz="1200" kern="1200" dirty="0">
                <a:solidFill>
                  <a:schemeClr val="tx1"/>
                </a:solidFill>
                <a:effectLst/>
                <a:latin typeface="+mn-lt"/>
                <a:ea typeface="+mn-ea"/>
                <a:cs typeface="+mn-cs"/>
              </a:rPr>
              <a:t>1:38: 50 Bond with nature</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1:39:40</a:t>
            </a:r>
          </a:p>
          <a:p>
            <a:r>
              <a:rPr lang="en-GB" sz="1200" kern="1200" dirty="0">
                <a:solidFill>
                  <a:schemeClr val="tx1"/>
                </a:solidFill>
                <a:effectLst/>
                <a:latin typeface="+mn-lt"/>
                <a:ea typeface="+mn-ea"/>
                <a:cs typeface="+mn-cs"/>
              </a:rPr>
              <a:t>2.How do we Understand when people ascribe things as a distorted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like a woman wants to work?</a:t>
            </a:r>
          </a:p>
          <a:p>
            <a:r>
              <a:rPr lang="en-GB" sz="1200" kern="1200" dirty="0">
                <a:solidFill>
                  <a:schemeClr val="tx1"/>
                </a:solidFill>
                <a:effectLst/>
                <a:latin typeface="+mn-lt"/>
                <a:ea typeface="+mn-ea"/>
                <a:cs typeface="+mn-cs"/>
              </a:rPr>
              <a:t>There are accusations and shouldn't be considered.</a:t>
            </a:r>
          </a:p>
          <a:p>
            <a:r>
              <a:rPr lang="en-GB" sz="1200" kern="1200" dirty="0">
                <a:solidFill>
                  <a:schemeClr val="tx1"/>
                </a:solidFill>
                <a:effectLst/>
                <a:latin typeface="+mn-lt"/>
                <a:ea typeface="+mn-ea"/>
                <a:cs typeface="+mn-cs"/>
              </a:rPr>
              <a:t>3. Did the messenger of Allah </a:t>
            </a:r>
            <a:r>
              <a:rPr lang="en-GB" sz="1200" kern="1200" dirty="0" err="1">
                <a:solidFill>
                  <a:schemeClr val="tx1"/>
                </a:solidFill>
                <a:effectLst/>
                <a:latin typeface="+mn-lt"/>
                <a:ea typeface="+mn-ea"/>
                <a:cs typeface="+mn-cs"/>
              </a:rPr>
              <a:t>hme</a:t>
            </a:r>
            <a:r>
              <a:rPr lang="en-GB" sz="1200" kern="1200" dirty="0">
                <a:solidFill>
                  <a:schemeClr val="tx1"/>
                </a:solidFill>
                <a:effectLst/>
                <a:latin typeface="+mn-lt"/>
                <a:ea typeface="+mn-ea"/>
                <a:cs typeface="+mn-cs"/>
              </a:rPr>
              <a:t> the strongest Fitra?</a:t>
            </a:r>
          </a:p>
          <a:p>
            <a:r>
              <a:rPr lang="en-GB" sz="1200" kern="1200" dirty="0">
                <a:solidFill>
                  <a:schemeClr val="tx1"/>
                </a:solidFill>
                <a:effectLst/>
                <a:latin typeface="+mn-lt"/>
                <a:ea typeface="+mn-ea"/>
                <a:cs typeface="+mn-cs"/>
              </a:rPr>
              <a:t>It was the most perfect and the most strongest</a:t>
            </a:r>
          </a:p>
          <a:p>
            <a:r>
              <a:rPr lang="en-GB" sz="1200" kern="1200" dirty="0">
                <a:solidFill>
                  <a:schemeClr val="tx1"/>
                </a:solidFill>
                <a:effectLst/>
                <a:latin typeface="+mn-lt"/>
                <a:ea typeface="+mn-ea"/>
                <a:cs typeface="+mn-cs"/>
              </a:rPr>
              <a:t>in its attainment to nature, as true for messengers and prophets their </a:t>
            </a:r>
            <a:r>
              <a:rPr lang="en-GB" sz="1200" kern="1200" dirty="0" err="1">
                <a:solidFill>
                  <a:schemeClr val="tx1"/>
                </a:solidFill>
                <a:effectLst/>
                <a:latin typeface="+mn-lt"/>
                <a:ea typeface="+mn-ea"/>
                <a:cs typeface="+mn-cs"/>
              </a:rPr>
              <a:t>fitras</a:t>
            </a:r>
            <a:r>
              <a:rPr lang="en-GB" sz="1200" kern="1200" dirty="0">
                <a:solidFill>
                  <a:schemeClr val="tx1"/>
                </a:solidFill>
                <a:effectLst/>
                <a:latin typeface="+mn-lt"/>
                <a:ea typeface="+mn-ea"/>
                <a:cs typeface="+mn-cs"/>
              </a:rPr>
              <a:t> are not the same as ours.</a:t>
            </a:r>
          </a:p>
          <a:p>
            <a:r>
              <a:rPr lang="en-GB" sz="1200" kern="1200" dirty="0">
                <a:solidFill>
                  <a:schemeClr val="tx1"/>
                </a:solidFill>
                <a:effectLst/>
                <a:latin typeface="+mn-lt"/>
                <a:ea typeface="+mn-ea"/>
                <a:cs typeface="+mn-cs"/>
              </a:rPr>
              <a:t>As for great people of God they are always balancing their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and becoming more refined.</a:t>
            </a:r>
          </a:p>
          <a:p>
            <a:r>
              <a:rPr lang="en-GB" sz="1200" kern="1200" dirty="0">
                <a:solidFill>
                  <a:schemeClr val="tx1"/>
                </a:solidFill>
                <a:effectLst/>
                <a:latin typeface="+mn-lt"/>
                <a:ea typeface="+mn-ea"/>
                <a:cs typeface="+mn-cs"/>
              </a:rPr>
              <a:t>1: 44: 10</a:t>
            </a:r>
          </a:p>
          <a:p>
            <a:r>
              <a:rPr lang="en-GB" sz="1200" kern="1200" dirty="0">
                <a:solidFill>
                  <a:schemeClr val="tx1"/>
                </a:solidFill>
                <a:effectLst/>
                <a:latin typeface="+mn-lt"/>
                <a:ea typeface="+mn-ea"/>
                <a:cs typeface="+mn-cs"/>
              </a:rPr>
              <a:t>4. How do you go about orientating your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when you feel a ashamed and not loved? we have people that are hurt by the</a:t>
            </a:r>
          </a:p>
          <a:p>
            <a:r>
              <a:rPr lang="en-GB" sz="1200" kern="1200" dirty="0">
                <a:solidFill>
                  <a:schemeClr val="tx1"/>
                </a:solidFill>
                <a:effectLst/>
                <a:latin typeface="+mn-lt"/>
                <a:ea typeface="+mn-ea"/>
                <a:cs typeface="+mn-cs"/>
              </a:rPr>
              <a:t>ones that should love them and even abused by the ones that should love them.</a:t>
            </a:r>
          </a:p>
          <a:p>
            <a:r>
              <a:rPr lang="en-GB" sz="1200" kern="1200" dirty="0">
                <a:solidFill>
                  <a:schemeClr val="tx1"/>
                </a:solidFill>
                <a:effectLst/>
                <a:latin typeface="+mn-lt"/>
                <a:ea typeface="+mn-ea"/>
                <a:cs typeface="+mn-cs"/>
              </a:rPr>
              <a:t>In this regard God is the one that intervenes and have immense hope and prayer for them. Intervenes by blessing them with experiences of the unseen.</a:t>
            </a:r>
          </a:p>
          <a:p>
            <a:r>
              <a:rPr lang="en-GB" sz="1200" kern="1200" dirty="0">
                <a:solidFill>
                  <a:schemeClr val="tx1"/>
                </a:solidFill>
                <a:effectLst/>
                <a:latin typeface="+mn-lt"/>
                <a:ea typeface="+mn-ea"/>
                <a:cs typeface="+mn-cs"/>
              </a:rPr>
              <a:t>1:50:40</a:t>
            </a:r>
          </a:p>
          <a:p>
            <a:r>
              <a:rPr lang="en-GB" sz="1200" kern="1200" dirty="0">
                <a:solidFill>
                  <a:schemeClr val="tx1"/>
                </a:solidFill>
                <a:effectLst/>
                <a:latin typeface="+mn-lt"/>
                <a:ea typeface="+mn-ea"/>
                <a:cs typeface="+mn-cs"/>
              </a:rPr>
              <a:t>5.Are some people evil by their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No.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knows all that is evil, so it can identify that, not indulge in.</a:t>
            </a:r>
          </a:p>
          <a:p>
            <a:r>
              <a:rPr lang="en-GB" sz="1200" kern="1200" dirty="0">
                <a:solidFill>
                  <a:schemeClr val="tx1"/>
                </a:solidFill>
                <a:effectLst/>
                <a:latin typeface="+mn-lt"/>
                <a:ea typeface="+mn-ea"/>
                <a:cs typeface="+mn-cs"/>
              </a:rPr>
              <a:t>1:53:56</a:t>
            </a:r>
          </a:p>
          <a:p>
            <a:r>
              <a:rPr lang="en-GB" sz="1200" kern="1200" dirty="0">
                <a:solidFill>
                  <a:schemeClr val="tx1"/>
                </a:solidFill>
                <a:effectLst/>
                <a:latin typeface="+mn-lt"/>
                <a:ea typeface="+mn-ea"/>
                <a:cs typeface="+mn-cs"/>
              </a:rPr>
              <a:t>6. How can I prove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scientifically?</a:t>
            </a:r>
          </a:p>
          <a:p>
            <a:r>
              <a:rPr lang="en-GB" sz="1200" kern="1200" dirty="0">
                <a:solidFill>
                  <a:schemeClr val="tx1"/>
                </a:solidFill>
                <a:effectLst/>
                <a:latin typeface="+mn-lt"/>
                <a:ea typeface="+mn-ea"/>
                <a:cs typeface="+mn-cs"/>
              </a:rPr>
              <a:t>Science can only describe and measure and show us the</a:t>
            </a:r>
          </a:p>
          <a:p>
            <a:r>
              <a:rPr lang="en-GB" sz="1200" kern="1200" dirty="0">
                <a:solidFill>
                  <a:schemeClr val="tx1"/>
                </a:solidFill>
                <a:effectLst/>
                <a:latin typeface="+mn-lt"/>
                <a:ea typeface="+mn-ea"/>
                <a:cs typeface="+mn-cs"/>
              </a:rPr>
              <a:t>connection between things. </a:t>
            </a:r>
            <a:r>
              <a:rPr lang="en-GB" sz="1200" kern="1200" dirty="0" err="1">
                <a:solidFill>
                  <a:schemeClr val="tx1"/>
                </a:solidFill>
                <a:effectLst/>
                <a:latin typeface="+mn-lt"/>
                <a:ea typeface="+mn-ea"/>
                <a:cs typeface="+mn-cs"/>
              </a:rPr>
              <a:t>Sciene</a:t>
            </a:r>
            <a:r>
              <a:rPr lang="en-GB" sz="1200" kern="1200" dirty="0">
                <a:solidFill>
                  <a:schemeClr val="tx1"/>
                </a:solidFill>
                <a:effectLst/>
                <a:latin typeface="+mn-lt"/>
                <a:ea typeface="+mn-ea"/>
                <a:cs typeface="+mn-cs"/>
              </a:rPr>
              <a:t> only works in a limited domain, that which we Can see, touch, hear, and smell.</a:t>
            </a:r>
          </a:p>
          <a:p>
            <a:r>
              <a:rPr lang="en-GB" sz="1200" kern="1200" dirty="0">
                <a:solidFill>
                  <a:schemeClr val="tx1"/>
                </a:solidFill>
                <a:effectLst/>
                <a:latin typeface="+mn-lt"/>
                <a:ea typeface="+mn-ea"/>
                <a:cs typeface="+mn-cs"/>
              </a:rPr>
              <a:t>Therefore science is fundamentally operational and Can not tell us everything. The only way science can tell and speak of reality is if you add to it Metaphysics. The theory of the Big ban is only a theory within it are certain contradictions it may be in the future disproven. It all came out of a single point. Many Scientist say that this is creation from nothing.</a:t>
            </a:r>
          </a:p>
          <a:p>
            <a:r>
              <a:rPr lang="en-GB" sz="1200" kern="1200" dirty="0">
                <a:solidFill>
                  <a:schemeClr val="tx1"/>
                </a:solidFill>
                <a:effectLst/>
                <a:latin typeface="+mn-lt"/>
                <a:ea typeface="+mn-ea"/>
                <a:cs typeface="+mn-cs"/>
              </a:rPr>
              <a:t>Jews, Christians, and Muslim believe in the creation is from nothing Hoyle a major </a:t>
            </a:r>
            <a:r>
              <a:rPr lang="en-GB" sz="1200" kern="1200" dirty="0" err="1">
                <a:solidFill>
                  <a:schemeClr val="tx1"/>
                </a:solidFill>
                <a:effectLst/>
                <a:latin typeface="+mn-lt"/>
                <a:ea typeface="+mn-ea"/>
                <a:cs typeface="+mn-cs"/>
              </a:rPr>
              <a:t>physcist</a:t>
            </a:r>
            <a:r>
              <a:rPr lang="en-GB" sz="1200" kern="1200" dirty="0">
                <a:solidFill>
                  <a:schemeClr val="tx1"/>
                </a:solidFill>
                <a:effectLst/>
                <a:latin typeface="+mn-lt"/>
                <a:ea typeface="+mn-ea"/>
                <a:cs typeface="+mn-cs"/>
              </a:rPr>
              <a:t>-said, 'There shall be no metaphysical intrusion into physics!'</a:t>
            </a:r>
          </a:p>
          <a:p>
            <a:r>
              <a:rPr lang="en-GB" sz="1200" kern="1200" dirty="0">
                <a:solidFill>
                  <a:schemeClr val="tx1"/>
                </a:solidFill>
                <a:effectLst/>
                <a:latin typeface="+mn-lt"/>
                <a:ea typeface="+mn-ea"/>
                <a:cs typeface="+mn-cs"/>
              </a:rPr>
              <a:t>All Science has a certain problem and that is reductionism. Which IS a </a:t>
            </a:r>
            <a:r>
              <a:rPr lang="en-GB" sz="1200" kern="1200" dirty="0" err="1">
                <a:solidFill>
                  <a:schemeClr val="tx1"/>
                </a:solidFill>
                <a:effectLst/>
                <a:latin typeface="+mn-lt"/>
                <a:ea typeface="+mn-ea"/>
                <a:cs typeface="+mn-cs"/>
              </a:rPr>
              <a:t>compartmentalies</a:t>
            </a:r>
            <a:r>
              <a:rPr lang="en-GB" sz="1200" kern="1200" dirty="0">
                <a:solidFill>
                  <a:schemeClr val="tx1"/>
                </a:solidFill>
                <a:effectLst/>
                <a:latin typeface="+mn-lt"/>
                <a:ea typeface="+mn-ea"/>
                <a:cs typeface="+mn-cs"/>
              </a:rPr>
              <a:t>. of thing, without a discussion of </a:t>
            </a:r>
            <a:r>
              <a:rPr lang="en-GB" sz="1200" kern="1200" dirty="0" err="1">
                <a:solidFill>
                  <a:schemeClr val="tx1"/>
                </a:solidFill>
                <a:effectLst/>
                <a:latin typeface="+mn-lt"/>
                <a:ea typeface="+mn-ea"/>
                <a:cs typeface="+mn-cs"/>
              </a:rPr>
              <a:t>nvy</a:t>
            </a:r>
            <a:r>
              <a:rPr lang="en-GB" sz="1200" kern="1200" dirty="0">
                <a:solidFill>
                  <a:schemeClr val="tx1"/>
                </a:solidFill>
                <a:effectLst/>
                <a:latin typeface="+mn-lt"/>
                <a:ea typeface="+mn-ea"/>
                <a:cs typeface="+mn-cs"/>
              </a:rPr>
              <a:t> related features. Science very much has </a:t>
            </a:r>
            <a:r>
              <a:rPr lang="en-GB" sz="1200" kern="1200" dirty="0" err="1">
                <a:solidFill>
                  <a:schemeClr val="tx1"/>
                </a:solidFill>
                <a:effectLst/>
                <a:latin typeface="+mn-lt"/>
                <a:ea typeface="+mn-ea"/>
                <a:cs typeface="+mn-cs"/>
              </a:rPr>
              <a:t>gneu</a:t>
            </a:r>
            <a:r>
              <a:rPr lang="en-GB" sz="1200" kern="1200" dirty="0">
                <a:solidFill>
                  <a:schemeClr val="tx1"/>
                </a:solidFill>
                <a:effectLst/>
                <a:latin typeface="+mn-lt"/>
                <a:ea typeface="+mn-ea"/>
                <a:cs typeface="+mn-cs"/>
              </a:rPr>
              <a:t> is </a:t>
            </a:r>
            <a:r>
              <a:rPr lang="en-GB" sz="1200" kern="1200" dirty="0" err="1">
                <a:solidFill>
                  <a:schemeClr val="tx1"/>
                </a:solidFill>
                <a:effectLst/>
                <a:latin typeface="+mn-lt"/>
                <a:ea typeface="+mn-ea"/>
                <a:cs typeface="+mn-cs"/>
              </a:rPr>
              <a:t>benerhical</a:t>
            </a:r>
            <a:r>
              <a:rPr lang="en-GB" sz="1200" kern="1200" dirty="0">
                <a:solidFill>
                  <a:schemeClr val="tx1"/>
                </a:solidFill>
                <a:effectLst/>
                <a:latin typeface="+mn-lt"/>
                <a:ea typeface="+mn-ea"/>
                <a:cs typeface="+mn-cs"/>
              </a:rPr>
              <a:t> things however, </a:t>
            </a:r>
            <a:r>
              <a:rPr lang="en-GB" sz="1200" kern="1200" dirty="0" err="1">
                <a:solidFill>
                  <a:schemeClr val="tx1"/>
                </a:solidFill>
                <a:effectLst/>
                <a:latin typeface="+mn-lt"/>
                <a:ea typeface="+mn-ea"/>
                <a:cs typeface="+mn-cs"/>
              </a:rPr>
              <a:t>Scienctism</a:t>
            </a:r>
            <a:r>
              <a:rPr lang="en-GB" sz="1200" kern="1200" dirty="0">
                <a:solidFill>
                  <a:schemeClr val="tx1"/>
                </a:solidFill>
                <a:effectLst/>
                <a:latin typeface="+mn-lt"/>
                <a:ea typeface="+mn-ea"/>
                <a:cs typeface="+mn-cs"/>
              </a:rPr>
              <a:t> is an ideology that claims science can give you things that No </a:t>
            </a:r>
            <a:r>
              <a:rPr lang="en-GB" sz="1200" kern="1200" dirty="0" err="1">
                <a:solidFill>
                  <a:schemeClr val="tx1"/>
                </a:solidFill>
                <a:effectLst/>
                <a:latin typeface="+mn-lt"/>
                <a:ea typeface="+mn-ea"/>
                <a:cs typeface="+mn-cs"/>
              </a:rPr>
              <a:t>realy</a:t>
            </a:r>
            <a:r>
              <a:rPr lang="en-GB" sz="1200" kern="1200" dirty="0">
                <a:solidFill>
                  <a:schemeClr val="tx1"/>
                </a:solidFill>
                <a:effectLst/>
                <a:latin typeface="+mn-lt"/>
                <a:ea typeface="+mn-ea"/>
                <a:cs typeface="+mn-cs"/>
              </a:rPr>
              <a:t> scientist would never claim it could do.</a:t>
            </a:r>
          </a:p>
          <a:p>
            <a:r>
              <a:rPr lang="en-GB" sz="1200" kern="1200" dirty="0">
                <a:solidFill>
                  <a:schemeClr val="tx1"/>
                </a:solidFill>
                <a:effectLst/>
                <a:latin typeface="+mn-lt"/>
                <a:ea typeface="+mn-ea"/>
                <a:cs typeface="+mn-cs"/>
              </a:rPr>
              <a:t>2: 00: 20. First Principles,</a:t>
            </a:r>
          </a:p>
          <a:p>
            <a:r>
              <a:rPr lang="en-GB" sz="1200" kern="1200" dirty="0">
                <a:solidFill>
                  <a:schemeClr val="tx1"/>
                </a:solidFill>
                <a:effectLst/>
                <a:latin typeface="+mn-lt"/>
                <a:ea typeface="+mn-ea"/>
                <a:cs typeface="+mn-cs"/>
              </a:rPr>
              <a:t>The part is smaller than the whole, and moving changing must have a beginning and an end.</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'Numbers stand outside of matters'. Aquinas- means numbers can be used to </a:t>
            </a:r>
            <a:r>
              <a:rPr lang="en-GB" sz="1200" kern="1200" dirty="0" err="1">
                <a:solidFill>
                  <a:schemeClr val="tx1"/>
                </a:solidFill>
                <a:effectLst/>
                <a:latin typeface="+mn-lt"/>
                <a:ea typeface="+mn-ea"/>
                <a:cs typeface="+mn-cs"/>
              </a:rPr>
              <a:t>quantity.ib.ir</a:t>
            </a:r>
            <a:r>
              <a:rPr lang="en-GB" sz="1200" kern="1200" dirty="0">
                <a:solidFill>
                  <a:schemeClr val="tx1"/>
                </a:solidFill>
                <a:effectLst/>
                <a:latin typeface="+mn-lt"/>
                <a:ea typeface="+mn-ea"/>
                <a:cs typeface="+mn-cs"/>
              </a:rPr>
              <a:t> more speak about quality our three </a:t>
            </a:r>
            <a:r>
              <a:rPr lang="en-GB" sz="1200" kern="1200" dirty="0" err="1">
                <a:solidFill>
                  <a:schemeClr val="tx1"/>
                </a:solidFill>
                <a:effectLst/>
                <a:latin typeface="+mn-lt"/>
                <a:ea typeface="+mn-ea"/>
                <a:cs typeface="+mn-cs"/>
              </a:rPr>
              <a:t>atributarys</a:t>
            </a:r>
            <a:r>
              <a:rPr lang="en-GB" sz="1200" kern="1200" dirty="0">
                <a:solidFill>
                  <a:schemeClr val="tx1"/>
                </a:solidFill>
                <a:effectLst/>
                <a:latin typeface="+mn-lt"/>
                <a:ea typeface="+mn-ea"/>
                <a:cs typeface="+mn-cs"/>
              </a:rPr>
              <a:t> of knowledge</a:t>
            </a:r>
          </a:p>
          <a:p>
            <a:r>
              <a:rPr lang="en-GB" sz="1200" kern="1200" dirty="0">
                <a:solidFill>
                  <a:schemeClr val="tx1"/>
                </a:solidFill>
                <a:effectLst/>
                <a:latin typeface="+mn-lt"/>
                <a:ea typeface="+mn-ea"/>
                <a:cs typeface="+mn-cs"/>
              </a:rPr>
              <a:t>1. Revelation 2. Intellect 3. Science and experience</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7. A classic idea that </a:t>
            </a:r>
            <a:r>
              <a:rPr lang="en-GB" sz="1200" kern="1200" dirty="0" err="1">
                <a:solidFill>
                  <a:schemeClr val="tx1"/>
                </a:solidFill>
                <a:effectLst/>
                <a:latin typeface="+mn-lt"/>
                <a:ea typeface="+mn-ea"/>
                <a:cs typeface="+mn-cs"/>
              </a:rPr>
              <a:t>Chritopher</a:t>
            </a:r>
            <a:r>
              <a:rPr lang="en-GB" sz="1200" kern="1200" dirty="0">
                <a:solidFill>
                  <a:schemeClr val="tx1"/>
                </a:solidFill>
                <a:effectLst/>
                <a:latin typeface="+mn-lt"/>
                <a:ea typeface="+mn-ea"/>
                <a:cs typeface="+mn-cs"/>
              </a:rPr>
              <a:t> Columbus Was the first to cross the ocean in 1492 on all Americans are taught. Well then your told Africans had Crossed the Ocean scene 200 years before you would regret it.</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a:t>
            </a:r>
          </a:p>
          <a:p>
            <a:endParaRPr lang="en-US" dirty="0"/>
          </a:p>
        </p:txBody>
      </p:sp>
      <p:sp>
        <p:nvSpPr>
          <p:cNvPr id="4" name="Slide Number Placeholder 3"/>
          <p:cNvSpPr>
            <a:spLocks noGrp="1"/>
          </p:cNvSpPr>
          <p:nvPr>
            <p:ph type="sldNum" sz="quarter" idx="5"/>
          </p:nvPr>
        </p:nvSpPr>
        <p:spPr/>
        <p:txBody>
          <a:bodyPr/>
          <a:lstStyle/>
          <a:p>
            <a:fld id="{195B2580-4122-8C4A-98BA-2C73EFF52E85}" type="slidenum">
              <a:rPr lang="en-US" smtClean="0"/>
              <a:t>3</a:t>
            </a:fld>
            <a:endParaRPr lang="en-US"/>
          </a:p>
        </p:txBody>
      </p:sp>
    </p:spTree>
    <p:extLst>
      <p:ext uri="{BB962C8B-B14F-4D97-AF65-F5344CB8AC3E}">
        <p14:creationId xmlns:p14="http://schemas.microsoft.com/office/powerpoint/2010/main" val="3138682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DUA 1 of 4</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Natural disposition. Dr Umar's Book at- Imam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Fitra- Ism of </a:t>
            </a:r>
            <a:r>
              <a:rPr lang="en-GB" sz="1200" kern="1200" dirty="0" err="1">
                <a:solidFill>
                  <a:schemeClr val="tx1"/>
                </a:solidFill>
                <a:effectLst/>
                <a:latin typeface="+mn-lt"/>
                <a:ea typeface="+mn-ea"/>
                <a:cs typeface="+mn-cs"/>
              </a:rPr>
              <a:t>Hayya</a:t>
            </a:r>
            <a:r>
              <a:rPr lang="en-GB" sz="1200" kern="1200" dirty="0">
                <a:solidFill>
                  <a:schemeClr val="tx1"/>
                </a:solidFill>
                <a:effectLst/>
                <a:latin typeface="+mn-lt"/>
                <a:ea typeface="+mn-ea"/>
                <a:cs typeface="+mn-cs"/>
              </a:rPr>
              <a:t>-the noun of how a thing is</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2:44: everything created has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70</a:t>
            </a:r>
          </a:p>
          <a:p>
            <a:r>
              <a:rPr lang="en-GB" sz="1200" kern="1200" dirty="0">
                <a:solidFill>
                  <a:schemeClr val="tx1"/>
                </a:solidFill>
                <a:effectLst/>
                <a:latin typeface="+mn-lt"/>
                <a:ea typeface="+mn-ea"/>
                <a:cs typeface="+mn-cs"/>
              </a:rPr>
              <a:t>a cat has a Cat's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 dog has a dog's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etc</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with the article is the human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its a marine sign of God's mercy and blessing. All human beings have the same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Although each person has a different </a:t>
            </a:r>
            <a:r>
              <a:rPr lang="en-GB" sz="1200" kern="1200" dirty="0" err="1">
                <a:solidFill>
                  <a:schemeClr val="tx1"/>
                </a:solidFill>
                <a:effectLst/>
                <a:latin typeface="+mn-lt"/>
                <a:ea typeface="+mn-ea"/>
                <a:cs typeface="+mn-cs"/>
              </a:rPr>
              <a:t>ifitra</a:t>
            </a:r>
            <a:r>
              <a:rPr lang="en-GB" sz="1200" kern="1200" dirty="0">
                <a:solidFill>
                  <a:schemeClr val="tx1"/>
                </a:solidFill>
                <a:effectLst/>
                <a:latin typeface="+mn-lt"/>
                <a:ea typeface="+mn-ea"/>
                <a:cs typeface="+mn-cs"/>
              </a:rPr>
              <a:t> individually.</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is that which bears the knowledge of God. That is more precise and clearer than any theologian.</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To worship God is a need just like to eat and drink.</a:t>
            </a:r>
          </a:p>
          <a:p>
            <a:r>
              <a:rPr lang="en-GB" sz="1200" kern="1200" dirty="0">
                <a:solidFill>
                  <a:schemeClr val="tx1"/>
                </a:solidFill>
                <a:effectLst/>
                <a:latin typeface="+mn-lt"/>
                <a:ea typeface="+mn-ea"/>
                <a:cs typeface="+mn-cs"/>
              </a:rPr>
              <a:t>People will worship something.</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means an </a:t>
            </a:r>
            <a:r>
              <a:rPr lang="en-GB" sz="1200" kern="1200" dirty="0" err="1">
                <a:solidFill>
                  <a:schemeClr val="tx1"/>
                </a:solidFill>
                <a:effectLst/>
                <a:latin typeface="+mn-lt"/>
                <a:ea typeface="+mn-ea"/>
                <a:cs typeface="+mn-cs"/>
              </a:rPr>
              <a:t>lnquenchahole</a:t>
            </a:r>
            <a:r>
              <a:rPr lang="en-GB" sz="1200" kern="1200" dirty="0">
                <a:solidFill>
                  <a:schemeClr val="tx1"/>
                </a:solidFill>
                <a:effectLst/>
                <a:latin typeface="+mn-lt"/>
                <a:ea typeface="+mn-ea"/>
                <a:cs typeface="+mn-cs"/>
              </a:rPr>
              <a:t> love of God </a:t>
            </a:r>
            <a:r>
              <a:rPr lang="en-GB" sz="1200" kern="1200" dirty="0" err="1">
                <a:solidFill>
                  <a:schemeClr val="tx1"/>
                </a:solidFill>
                <a:effectLst/>
                <a:latin typeface="+mn-lt"/>
                <a:ea typeface="+mn-ea"/>
                <a:cs typeface="+mn-cs"/>
              </a:rPr>
              <a:t>Homoreligiosos</a:t>
            </a:r>
            <a:r>
              <a:rPr lang="en-GB" sz="1200" kern="1200" dirty="0">
                <a:solidFill>
                  <a:schemeClr val="tx1"/>
                </a:solidFill>
                <a:effectLst/>
                <a:latin typeface="+mn-lt"/>
                <a:ea typeface="+mn-ea"/>
                <a:cs typeface="+mn-cs"/>
              </a:rPr>
              <a:t> - Man is a religious being</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Adolf Hitler wanted a myth around the German race, he created all sorts of symbolism and religious framing. 10:15</a:t>
            </a:r>
          </a:p>
          <a:p>
            <a:r>
              <a:rPr lang="en-GB" sz="1200" kern="1200" dirty="0">
                <a:solidFill>
                  <a:schemeClr val="tx1"/>
                </a:solidFill>
                <a:effectLst/>
                <a:latin typeface="+mn-lt"/>
                <a:ea typeface="+mn-ea"/>
                <a:cs typeface="+mn-cs"/>
              </a:rPr>
              <a:t>secular </a:t>
            </a:r>
            <a:r>
              <a:rPr lang="en-GB" sz="1200" kern="1200" dirty="0" err="1">
                <a:solidFill>
                  <a:schemeClr val="tx1"/>
                </a:solidFill>
                <a:effectLst/>
                <a:latin typeface="+mn-lt"/>
                <a:ea typeface="+mn-ea"/>
                <a:cs typeface="+mn-cs"/>
              </a:rPr>
              <a:t>alternatuve</a:t>
            </a:r>
            <a:r>
              <a:rPr lang="en-GB" sz="1200" kern="1200" dirty="0">
                <a:solidFill>
                  <a:schemeClr val="tx1"/>
                </a:solidFill>
                <a:effectLst/>
                <a:latin typeface="+mn-lt"/>
                <a:ea typeface="+mn-ea"/>
                <a:cs typeface="+mn-cs"/>
              </a:rPr>
              <a:t> to religion. We yearn for the infinite and absolute. 10:50</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word fan originally mean fanatic and the word fanatic originally meant idol worshipper - words that came to us from Latin 11:43</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11:50 name of the idol temple- The </a:t>
            </a:r>
            <a:r>
              <a:rPr lang="en-GB" sz="1200" kern="1200" dirty="0" err="1">
                <a:solidFill>
                  <a:schemeClr val="tx1"/>
                </a:solidFill>
                <a:effectLst/>
                <a:latin typeface="+mn-lt"/>
                <a:ea typeface="+mn-ea"/>
                <a:cs typeface="+mn-cs"/>
              </a:rPr>
              <a:t>fants</a:t>
            </a:r>
            <a:r>
              <a:rPr lang="en-GB" sz="1200" kern="1200" dirty="0">
                <a:solidFill>
                  <a:schemeClr val="tx1"/>
                </a:solidFill>
                <a:effectLst/>
                <a:latin typeface="+mn-lt"/>
                <a:ea typeface="+mn-ea"/>
                <a:cs typeface="+mn-cs"/>
              </a:rPr>
              <a:t> the person who served the tank was called </a:t>
            </a:r>
            <a:r>
              <a:rPr lang="en-GB" sz="1200" kern="1200" dirty="0" err="1">
                <a:solidFill>
                  <a:schemeClr val="tx1"/>
                </a:solidFill>
                <a:effectLst/>
                <a:latin typeface="+mn-lt"/>
                <a:ea typeface="+mn-ea"/>
                <a:cs typeface="+mn-cs"/>
              </a:rPr>
              <a:t>fanaticos</a:t>
            </a:r>
            <a:r>
              <a:rPr lang="en-GB" sz="1200" kern="1200" dirty="0">
                <a:solidFill>
                  <a:schemeClr val="tx1"/>
                </a:solidFill>
                <a:effectLst/>
                <a:latin typeface="+mn-lt"/>
                <a:ea typeface="+mn-ea"/>
                <a:cs typeface="+mn-cs"/>
              </a:rPr>
              <a:t> 11:58 if it was a woman serving the temple of </a:t>
            </a:r>
            <a:r>
              <a:rPr lang="en-GB" sz="1200" kern="1200" dirty="0" err="1">
                <a:solidFill>
                  <a:schemeClr val="tx1"/>
                </a:solidFill>
                <a:effectLst/>
                <a:latin typeface="+mn-lt"/>
                <a:ea typeface="+mn-ea"/>
                <a:cs typeface="+mn-cs"/>
              </a:rPr>
              <a:t>juno</a:t>
            </a:r>
            <a:r>
              <a:rPr lang="en-GB" sz="1200" kern="1200" dirty="0">
                <a:solidFill>
                  <a:schemeClr val="tx1"/>
                </a:solidFill>
                <a:effectLst/>
                <a:latin typeface="+mn-lt"/>
                <a:ea typeface="+mn-ea"/>
                <a:cs typeface="+mn-cs"/>
              </a:rPr>
              <a:t> he would he called </a:t>
            </a:r>
            <a:r>
              <a:rPr lang="en-GB" sz="1200" kern="1200" dirty="0" err="1">
                <a:solidFill>
                  <a:schemeClr val="tx1"/>
                </a:solidFill>
                <a:effectLst/>
                <a:latin typeface="+mn-lt"/>
                <a:ea typeface="+mn-ea"/>
                <a:cs typeface="+mn-cs"/>
              </a:rPr>
              <a:t>fanatica</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13:00 Everything that pertains to you is about Fitra, how you use your hand how you walk etc. p. 352 I 14: 44 Hadith on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the </a:t>
            </a:r>
            <a:r>
              <a:rPr lang="en-GB" sz="1200" kern="1200" dirty="0" err="1">
                <a:solidFill>
                  <a:schemeClr val="tx1"/>
                </a:solidFill>
                <a:effectLst/>
                <a:latin typeface="+mn-lt"/>
                <a:ea typeface="+mn-ea"/>
                <a:cs typeface="+mn-cs"/>
              </a:rPr>
              <a:t>Isra</a:t>
            </a:r>
            <a:r>
              <a:rPr lang="en-GB" sz="1200" kern="1200" dirty="0">
                <a:solidFill>
                  <a:schemeClr val="tx1"/>
                </a:solidFill>
                <a:effectLst/>
                <a:latin typeface="+mn-lt"/>
                <a:ea typeface="+mn-ea"/>
                <a:cs typeface="+mn-cs"/>
              </a:rPr>
              <a:t> and </a:t>
            </a:r>
            <a:r>
              <a:rPr lang="en-GB" sz="1200" kern="1200" dirty="0" err="1">
                <a:solidFill>
                  <a:schemeClr val="tx1"/>
                </a:solidFill>
                <a:effectLst/>
                <a:latin typeface="+mn-lt"/>
                <a:ea typeface="+mn-ea"/>
                <a:cs typeface="+mn-cs"/>
              </a:rPr>
              <a:t>Miaraj</a:t>
            </a:r>
            <a:r>
              <a:rPr lang="en-GB" sz="1200" kern="1200" dirty="0">
                <a:solidFill>
                  <a:schemeClr val="tx1"/>
                </a:solidFill>
                <a:effectLst/>
                <a:latin typeface="+mn-lt"/>
                <a:ea typeface="+mn-ea"/>
                <a:cs typeface="+mn-cs"/>
              </a:rPr>
              <a:t> the Holy Prophet chose milk. and is peppered ta as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and he Chose that</a:t>
            </a:r>
          </a:p>
          <a:p>
            <a:r>
              <a:rPr lang="en-GB" sz="1200" kern="1200" dirty="0">
                <a:solidFill>
                  <a:schemeClr val="tx1"/>
                </a:solidFill>
                <a:effectLst/>
                <a:latin typeface="+mn-lt"/>
                <a:ea typeface="+mn-ea"/>
                <a:cs typeface="+mn-cs"/>
              </a:rPr>
              <a:t>16:55. milk is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on the basis of </a:t>
            </a:r>
            <a:r>
              <a:rPr lang="en-GB" sz="1200" kern="1200" dirty="0" err="1">
                <a:solidFill>
                  <a:schemeClr val="tx1"/>
                </a:solidFill>
                <a:effectLst/>
                <a:latin typeface="+mn-lt"/>
                <a:ea typeface="+mn-ea"/>
                <a:cs typeface="+mn-cs"/>
              </a:rPr>
              <a:t>Tafaul</a:t>
            </a:r>
            <a:r>
              <a:rPr lang="en-GB" sz="1200" kern="1200" dirty="0">
                <a:solidFill>
                  <a:schemeClr val="tx1"/>
                </a:solidFill>
                <a:effectLst/>
                <a:latin typeface="+mn-lt"/>
                <a:ea typeface="+mn-ea"/>
                <a:cs typeface="+mn-cs"/>
              </a:rPr>
              <a:t> al- Hasan- an drawing good omens. Milk is the first thing to enter the stomach. 19:15 Milk was the primary sustenance or the desert </a:t>
            </a:r>
            <a:r>
              <a:rPr lang="en-GB" sz="1200" kern="1200" dirty="0" err="1">
                <a:solidFill>
                  <a:schemeClr val="tx1"/>
                </a:solidFill>
                <a:effectLst/>
                <a:latin typeface="+mn-lt"/>
                <a:ea typeface="+mn-ea"/>
                <a:cs typeface="+mn-cs"/>
              </a:rPr>
              <a:t>Arabs.It</a:t>
            </a:r>
            <a:r>
              <a:rPr lang="en-GB" sz="1200" kern="1200" dirty="0">
                <a:solidFill>
                  <a:schemeClr val="tx1"/>
                </a:solidFill>
                <a:effectLst/>
                <a:latin typeface="+mn-lt"/>
                <a:ea typeface="+mn-ea"/>
                <a:cs typeface="+mn-cs"/>
              </a:rPr>
              <a:t> was regarded to be free from any side effects.</a:t>
            </a:r>
          </a:p>
          <a:p>
            <a:r>
              <a:rPr lang="en-GB" sz="1200" kern="1200" dirty="0">
                <a:solidFill>
                  <a:schemeClr val="tx1"/>
                </a:solidFill>
                <a:effectLst/>
                <a:latin typeface="+mn-lt"/>
                <a:ea typeface="+mn-ea"/>
                <a:cs typeface="+mn-cs"/>
              </a:rPr>
              <a:t>18:04 Every child is born on the </a:t>
            </a:r>
            <a:r>
              <a:rPr lang="en-GB" sz="1200" kern="1200" dirty="0" err="1">
                <a:solidFill>
                  <a:schemeClr val="tx1"/>
                </a:solidFill>
                <a:effectLst/>
                <a:latin typeface="+mn-lt"/>
                <a:ea typeface="+mn-ea"/>
                <a:cs typeface="+mn-cs"/>
              </a:rPr>
              <a:t>fitra</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20:30 Original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it is what leads to staying away from excessiveness</a:t>
            </a:r>
          </a:p>
          <a:p>
            <a:r>
              <a:rPr lang="en-GB" sz="1200" kern="1200" dirty="0">
                <a:solidFill>
                  <a:schemeClr val="tx1"/>
                </a:solidFill>
                <a:effectLst/>
                <a:latin typeface="+mn-lt"/>
                <a:ea typeface="+mn-ea"/>
                <a:cs typeface="+mn-cs"/>
              </a:rPr>
              <a:t>21:27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is a comprehensive Concept that pertains to you. bodily </a:t>
            </a:r>
            <a:r>
              <a:rPr lang="en-GB" sz="1200" kern="1200" dirty="0" err="1">
                <a:solidFill>
                  <a:schemeClr val="tx1"/>
                </a:solidFill>
                <a:effectLst/>
                <a:latin typeface="+mn-lt"/>
                <a:ea typeface="+mn-ea"/>
                <a:cs typeface="+mn-cs"/>
              </a:rPr>
              <a:t>fitras</a:t>
            </a:r>
            <a:r>
              <a:rPr lang="en-GB" sz="1200" kern="1200" dirty="0">
                <a:solidFill>
                  <a:schemeClr val="tx1"/>
                </a:solidFill>
                <a:effectLst/>
                <a:latin typeface="+mn-lt"/>
                <a:ea typeface="+mn-ea"/>
                <a:cs typeface="+mn-cs"/>
              </a:rPr>
              <a:t> that are </a:t>
            </a:r>
            <a:r>
              <a:rPr lang="en-GB" sz="1200" kern="1200" dirty="0" err="1">
                <a:solidFill>
                  <a:schemeClr val="tx1"/>
                </a:solidFill>
                <a:effectLst/>
                <a:latin typeface="+mn-lt"/>
                <a:ea typeface="+mn-ea"/>
                <a:cs typeface="+mn-cs"/>
              </a:rPr>
              <a:t>sunnahs</a:t>
            </a:r>
            <a:r>
              <a:rPr lang="en-GB" sz="1200" kern="1200" dirty="0">
                <a:solidFill>
                  <a:schemeClr val="tx1"/>
                </a:solidFill>
                <a:effectLst/>
                <a:latin typeface="+mn-lt"/>
                <a:ea typeface="+mn-ea"/>
                <a:cs typeface="+mn-cs"/>
              </a:rPr>
              <a:t> based on the primordial nature of the human being. p. 378. to- p. 390 bodily </a:t>
            </a:r>
            <a:r>
              <a:rPr lang="en-GB" sz="1200" kern="1200" dirty="0" err="1">
                <a:solidFill>
                  <a:schemeClr val="tx1"/>
                </a:solidFill>
                <a:effectLst/>
                <a:latin typeface="+mn-lt"/>
                <a:ea typeface="+mn-ea"/>
                <a:cs typeface="+mn-cs"/>
              </a:rPr>
              <a:t>fitras</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25:00 to trim the Moustache, remove pubic hair, rinsing the mouth, cleaning the nose by sniffing up water, </a:t>
            </a:r>
            <a:r>
              <a:rPr lang="en-GB" sz="1200" kern="1200" dirty="0" err="1">
                <a:solidFill>
                  <a:schemeClr val="tx1"/>
                </a:solidFill>
                <a:effectLst/>
                <a:latin typeface="+mn-lt"/>
                <a:ea typeface="+mn-ea"/>
                <a:cs typeface="+mn-cs"/>
              </a:rPr>
              <a:t>Siwak</a:t>
            </a:r>
            <a:r>
              <a:rPr lang="en-GB" sz="1200" kern="1200" dirty="0">
                <a:solidFill>
                  <a:schemeClr val="tx1"/>
                </a:solidFill>
                <a:effectLst/>
                <a:latin typeface="+mn-lt"/>
                <a:ea typeface="+mn-ea"/>
                <a:cs typeface="+mn-cs"/>
              </a:rPr>
              <a:t>, - The black gum tree was used in America as a tooth pick, washing the </a:t>
            </a:r>
            <a:r>
              <a:rPr lang="en-GB" sz="1200" kern="1200" dirty="0" err="1">
                <a:solidFill>
                  <a:schemeClr val="tx1"/>
                </a:solidFill>
                <a:effectLst/>
                <a:latin typeface="+mn-lt"/>
                <a:ea typeface="+mn-ea"/>
                <a:cs typeface="+mn-cs"/>
              </a:rPr>
              <a:t>crevaces</a:t>
            </a:r>
            <a:r>
              <a:rPr lang="en-GB" sz="1200" kern="1200" dirty="0">
                <a:solidFill>
                  <a:schemeClr val="tx1"/>
                </a:solidFill>
                <a:effectLst/>
                <a:latin typeface="+mn-lt"/>
                <a:ea typeface="+mn-ea"/>
                <a:cs typeface="+mn-cs"/>
              </a:rPr>
              <a:t> of hands, the razor,</a:t>
            </a:r>
          </a:p>
          <a:p>
            <a:r>
              <a:rPr lang="en-GB" sz="1200" kern="1200" dirty="0">
                <a:solidFill>
                  <a:schemeClr val="tx1"/>
                </a:solidFill>
                <a:effectLst/>
                <a:latin typeface="+mn-lt"/>
                <a:ea typeface="+mn-ea"/>
                <a:cs typeface="+mn-cs"/>
              </a:rPr>
              <a:t>26: 40 circumcision, most people of the world Circumcised themselves most Africans did. The </a:t>
            </a:r>
            <a:r>
              <a:rPr lang="en-GB" sz="1200" kern="1200" dirty="0" err="1">
                <a:solidFill>
                  <a:schemeClr val="tx1"/>
                </a:solidFill>
                <a:effectLst/>
                <a:latin typeface="+mn-lt"/>
                <a:ea typeface="+mn-ea"/>
                <a:cs typeface="+mn-cs"/>
              </a:rPr>
              <a:t>unsual</a:t>
            </a:r>
            <a:r>
              <a:rPr lang="en-GB" sz="1200" kern="1200" dirty="0">
                <a:solidFill>
                  <a:schemeClr val="tx1"/>
                </a:solidFill>
                <a:effectLst/>
                <a:latin typeface="+mn-lt"/>
                <a:ea typeface="+mn-ea"/>
                <a:cs typeface="+mn-cs"/>
              </a:rPr>
              <a:t> thing was not to do it, like the Greek and the Romans. regarded as mutilation</a:t>
            </a:r>
          </a:p>
          <a:p>
            <a:r>
              <a:rPr lang="en-GB" sz="1200" kern="1200" dirty="0">
                <a:solidFill>
                  <a:schemeClr val="tx1"/>
                </a:solidFill>
                <a:effectLst/>
                <a:latin typeface="+mn-lt"/>
                <a:ea typeface="+mn-ea"/>
                <a:cs typeface="+mn-cs"/>
              </a:rPr>
              <a:t>27:16 washing the private parts after the call of nature</a:t>
            </a:r>
          </a:p>
          <a:p>
            <a:r>
              <a:rPr lang="en-GB" sz="1200" kern="1200" dirty="0">
                <a:solidFill>
                  <a:schemeClr val="tx1"/>
                </a:solidFill>
                <a:effectLst/>
                <a:latin typeface="+mn-lt"/>
                <a:ea typeface="+mn-ea"/>
                <a:cs typeface="+mn-cs"/>
              </a:rPr>
              <a:t>27: 58 p.9 to p.85</a:t>
            </a:r>
          </a:p>
          <a:p>
            <a:r>
              <a:rPr lang="en-GB" sz="1200" kern="1200" dirty="0">
                <a:solidFill>
                  <a:schemeClr val="tx1"/>
                </a:solidFill>
                <a:effectLst/>
                <a:latin typeface="+mn-lt"/>
                <a:ea typeface="+mn-ea"/>
                <a:cs typeface="+mn-cs"/>
              </a:rPr>
              <a:t>21:20</a:t>
            </a:r>
          </a:p>
          <a:p>
            <a:r>
              <a:rPr lang="en-GB" sz="1200" kern="1200" dirty="0">
                <a:solidFill>
                  <a:schemeClr val="tx1"/>
                </a:solidFill>
                <a:effectLst/>
                <a:latin typeface="+mn-lt"/>
                <a:ea typeface="+mn-ea"/>
                <a:cs typeface="+mn-cs"/>
              </a:rPr>
              <a:t>The fundamental text on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Surah RUM V30.</a:t>
            </a:r>
          </a:p>
          <a:p>
            <a:r>
              <a:rPr lang="en-GB" sz="1200" kern="1200" dirty="0">
                <a:solidFill>
                  <a:schemeClr val="tx1"/>
                </a:solidFill>
                <a:effectLst/>
                <a:latin typeface="+mn-lt"/>
                <a:ea typeface="+mn-ea"/>
                <a:cs typeface="+mn-cs"/>
              </a:rPr>
              <a:t>'Turn one's face to the upright religion...'</a:t>
            </a:r>
          </a:p>
          <a:p>
            <a:r>
              <a:rPr lang="en-GB" sz="1200" kern="1200" dirty="0">
                <a:solidFill>
                  <a:schemeClr val="tx1"/>
                </a:solidFill>
                <a:effectLst/>
                <a:latin typeface="+mn-lt"/>
                <a:ea typeface="+mn-ea"/>
                <a:cs typeface="+mn-cs"/>
              </a:rPr>
              <a:t>29: 28 Haneef to follow that which is good and turn away from that which is bad</a:t>
            </a:r>
          </a:p>
          <a:p>
            <a:r>
              <a:rPr lang="en-GB" sz="1200" kern="1200" dirty="0">
                <a:solidFill>
                  <a:schemeClr val="tx1"/>
                </a:solidFill>
                <a:effectLst/>
                <a:latin typeface="+mn-lt"/>
                <a:ea typeface="+mn-ea"/>
                <a:cs typeface="+mn-cs"/>
              </a:rPr>
              <a:t>Haneef in the Quran is often mentioned as being opposed to idolatry. incline away from falsehood 30.56 'no </a:t>
            </a:r>
            <a:r>
              <a:rPr lang="en-GB" sz="1200" kern="1200" dirty="0" err="1">
                <a:solidFill>
                  <a:schemeClr val="tx1"/>
                </a:solidFill>
                <a:effectLst/>
                <a:latin typeface="+mn-lt"/>
                <a:ea typeface="+mn-ea"/>
                <a:cs typeface="+mn-cs"/>
              </a:rPr>
              <a:t>tabdeel</a:t>
            </a:r>
            <a:r>
              <a:rPr lang="en-GB" sz="1200" kern="1200" dirty="0">
                <a:solidFill>
                  <a:schemeClr val="tx1"/>
                </a:solidFill>
                <a:effectLst/>
                <a:latin typeface="+mn-lt"/>
                <a:ea typeface="+mn-ea"/>
                <a:cs typeface="+mn-cs"/>
              </a:rPr>
              <a:t>...' no alternative or substituted, it can be changed but not substituted. ref: </a:t>
            </a:r>
            <a:r>
              <a:rPr lang="en-GB" sz="1200" kern="1200" dirty="0" err="1">
                <a:solidFill>
                  <a:schemeClr val="tx1"/>
                </a:solidFill>
                <a:effectLst/>
                <a:latin typeface="+mn-lt"/>
                <a:ea typeface="+mn-ea"/>
                <a:cs typeface="+mn-cs"/>
              </a:rPr>
              <a:t>fitra</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32:35. whatever we do we can do it religiously and therefore should be good religion</a:t>
            </a:r>
          </a:p>
          <a:p>
            <a:r>
              <a:rPr lang="en-GB" sz="1200" kern="1200" dirty="0">
                <a:solidFill>
                  <a:schemeClr val="tx1"/>
                </a:solidFill>
                <a:effectLst/>
                <a:latin typeface="+mn-lt"/>
                <a:ea typeface="+mn-ea"/>
                <a:cs typeface="+mn-cs"/>
              </a:rPr>
              <a:t>33: 52 Everything has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 angels all have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The Jinn are very similar to the human being Text that mention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are also meaning the Jinn and humans.</a:t>
            </a:r>
          </a:p>
          <a:p>
            <a:r>
              <a:rPr lang="en-GB" sz="1200" kern="1200" dirty="0">
                <a:solidFill>
                  <a:schemeClr val="tx1"/>
                </a:solidFill>
                <a:effectLst/>
                <a:latin typeface="+mn-lt"/>
                <a:ea typeface="+mn-ea"/>
                <a:cs typeface="+mn-cs"/>
              </a:rPr>
              <a:t>34:38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can always be restored, we do that following the </a:t>
            </a:r>
            <a:r>
              <a:rPr lang="en-GB" sz="1200" kern="1200" dirty="0" err="1">
                <a:solidFill>
                  <a:schemeClr val="tx1"/>
                </a:solidFill>
                <a:effectLst/>
                <a:latin typeface="+mn-lt"/>
                <a:ea typeface="+mn-ea"/>
                <a:cs typeface="+mn-cs"/>
              </a:rPr>
              <a:t>deen</a:t>
            </a:r>
            <a:r>
              <a:rPr lang="en-GB" sz="1200" kern="1200" dirty="0">
                <a:solidFill>
                  <a:schemeClr val="tx1"/>
                </a:solidFill>
                <a:effectLst/>
                <a:latin typeface="+mn-lt"/>
                <a:ea typeface="+mn-ea"/>
                <a:cs typeface="+mn-cs"/>
              </a:rPr>
              <a:t>. 37:58 'Establish one face, being...' A Command seeking as Constancy and </a:t>
            </a:r>
            <a:r>
              <a:rPr lang="en-GB" sz="1200" kern="1200" dirty="0" err="1">
                <a:solidFill>
                  <a:schemeClr val="tx1"/>
                </a:solidFill>
                <a:effectLst/>
                <a:latin typeface="+mn-lt"/>
                <a:ea typeface="+mn-ea"/>
                <a:cs typeface="+mn-cs"/>
              </a:rPr>
              <a:t>perputity</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And to do that means not turning right or left. Must be a focus, on God.</a:t>
            </a:r>
          </a:p>
          <a:p>
            <a:r>
              <a:rPr lang="en-GB" sz="1200" kern="1200" dirty="0">
                <a:solidFill>
                  <a:schemeClr val="tx1"/>
                </a:solidFill>
                <a:effectLst/>
                <a:latin typeface="+mn-lt"/>
                <a:ea typeface="+mn-ea"/>
                <a:cs typeface="+mn-cs"/>
              </a:rPr>
              <a:t>42: 22 Haneef Ibrahim, straight and upright manner, not Inclining to ones whim.</a:t>
            </a:r>
          </a:p>
          <a:p>
            <a:r>
              <a:rPr lang="en-GB" sz="1200" kern="1200" dirty="0">
                <a:solidFill>
                  <a:schemeClr val="tx1"/>
                </a:solidFill>
                <a:effectLst/>
                <a:latin typeface="+mn-lt"/>
                <a:ea typeface="+mn-ea"/>
                <a:cs typeface="+mn-cs"/>
              </a:rPr>
              <a:t>44: 10 </a:t>
            </a:r>
            <a:r>
              <a:rPr lang="en-GB" sz="1200" kern="1200" dirty="0" err="1">
                <a:solidFill>
                  <a:schemeClr val="tx1"/>
                </a:solidFill>
                <a:effectLst/>
                <a:latin typeface="+mn-lt"/>
                <a:ea typeface="+mn-ea"/>
                <a:cs typeface="+mn-cs"/>
              </a:rPr>
              <a:t>Haneefan</a:t>
            </a:r>
            <a:r>
              <a:rPr lang="en-GB" sz="1200" kern="1200" dirty="0">
                <a:solidFill>
                  <a:schemeClr val="tx1"/>
                </a:solidFill>
                <a:effectLst/>
                <a:latin typeface="+mn-lt"/>
                <a:ea typeface="+mn-ea"/>
                <a:cs typeface="+mn-cs"/>
              </a:rPr>
              <a:t>-Hal and </a:t>
            </a:r>
            <a:r>
              <a:rPr lang="en-GB" sz="1200" kern="1200" dirty="0" err="1">
                <a:solidFill>
                  <a:schemeClr val="tx1"/>
                </a:solidFill>
                <a:effectLst/>
                <a:latin typeface="+mn-lt"/>
                <a:ea typeface="+mn-ea"/>
                <a:cs typeface="+mn-cs"/>
              </a:rPr>
              <a:t>Fitrata</a:t>
            </a:r>
            <a:r>
              <a:rPr lang="en-GB" sz="1200" kern="1200" dirty="0">
                <a:solidFill>
                  <a:schemeClr val="tx1"/>
                </a:solidFill>
                <a:effectLst/>
                <a:latin typeface="+mn-lt"/>
                <a:ea typeface="+mn-ea"/>
                <a:cs typeface="+mn-cs"/>
              </a:rPr>
              <a:t> also accusative and is an apposition. Badal </a:t>
            </a:r>
            <a:r>
              <a:rPr lang="en-GB" sz="1200" kern="1200" dirty="0" err="1">
                <a:solidFill>
                  <a:schemeClr val="tx1"/>
                </a:solidFill>
                <a:effectLst/>
                <a:latin typeface="+mn-lt"/>
                <a:ea typeface="+mn-ea"/>
                <a:cs typeface="+mn-cs"/>
              </a:rPr>
              <a:t>ishtimal</a:t>
            </a:r>
            <a:r>
              <a:rPr lang="en-GB" sz="1200" kern="1200" dirty="0">
                <a:solidFill>
                  <a:schemeClr val="tx1"/>
                </a:solidFill>
                <a:effectLst/>
                <a:latin typeface="+mn-lt"/>
                <a:ea typeface="+mn-ea"/>
                <a:cs typeface="+mn-cs"/>
              </a:rPr>
              <a:t> like Elizabeth the Queen of England. Therefore Haneef and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are inseparably in this view each related to the other.</a:t>
            </a:r>
          </a:p>
          <a:p>
            <a:r>
              <a:rPr lang="en-GB" sz="1200" kern="1200" dirty="0">
                <a:solidFill>
                  <a:schemeClr val="tx1"/>
                </a:solidFill>
                <a:effectLst/>
                <a:latin typeface="+mn-lt"/>
                <a:ea typeface="+mn-ea"/>
                <a:cs typeface="+mn-cs"/>
              </a:rPr>
              <a:t>47:15 Fitra is accusative out of </a:t>
            </a:r>
            <a:r>
              <a:rPr lang="en-GB" sz="1200" kern="1200" dirty="0" err="1">
                <a:solidFill>
                  <a:schemeClr val="tx1"/>
                </a:solidFill>
                <a:effectLst/>
                <a:latin typeface="+mn-lt"/>
                <a:ea typeface="+mn-ea"/>
                <a:cs typeface="+mn-cs"/>
              </a:rPr>
              <a:t>lgra</a:t>
            </a:r>
            <a:r>
              <a:rPr lang="en-GB" sz="1200" kern="1200" dirty="0">
                <a:solidFill>
                  <a:schemeClr val="tx1"/>
                </a:solidFill>
                <a:effectLst/>
                <a:latin typeface="+mn-lt"/>
                <a:ea typeface="+mn-ea"/>
                <a:cs typeface="+mn-cs"/>
              </a:rPr>
              <a:t> which done as way to encourage something. Encouraging us to hold 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49:04 </a:t>
            </a:r>
            <a:r>
              <a:rPr lang="en-GB" sz="1200" kern="1200" dirty="0" err="1">
                <a:solidFill>
                  <a:schemeClr val="tx1"/>
                </a:solidFill>
                <a:effectLst/>
                <a:latin typeface="+mn-lt"/>
                <a:ea typeface="+mn-ea"/>
                <a:cs typeface="+mn-cs"/>
              </a:rPr>
              <a:t>fitratulah</a:t>
            </a:r>
            <a:r>
              <a:rPr lang="en-GB" sz="1200" kern="1200" dirty="0">
                <a:solidFill>
                  <a:schemeClr val="tx1"/>
                </a:solidFill>
                <a:effectLst/>
                <a:latin typeface="+mn-lt"/>
                <a:ea typeface="+mn-ea"/>
                <a:cs typeface="+mn-cs"/>
              </a:rPr>
              <a:t>-Doesn't mean God has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like </a:t>
            </a:r>
            <a:r>
              <a:rPr lang="en-GB" sz="1200" kern="1200" dirty="0" err="1">
                <a:solidFill>
                  <a:schemeClr val="tx1"/>
                </a:solidFill>
                <a:effectLst/>
                <a:latin typeface="+mn-lt"/>
                <a:ea typeface="+mn-ea"/>
                <a:cs typeface="+mn-cs"/>
              </a:rPr>
              <a:t>Baytulah</a:t>
            </a:r>
            <a:r>
              <a:rPr lang="en-GB" sz="1200" kern="1200" dirty="0">
                <a:solidFill>
                  <a:schemeClr val="tx1"/>
                </a:solidFill>
                <a:effectLst/>
                <a:latin typeface="+mn-lt"/>
                <a:ea typeface="+mn-ea"/>
                <a:cs typeface="+mn-cs"/>
              </a:rPr>
              <a:t>, or Saifullah</a:t>
            </a:r>
          </a:p>
          <a:p>
            <a:r>
              <a:rPr lang="en-GB" sz="1200" kern="1200" dirty="0">
                <a:solidFill>
                  <a:schemeClr val="tx1"/>
                </a:solidFill>
                <a:effectLst/>
                <a:latin typeface="+mn-lt"/>
                <a:ea typeface="+mn-ea"/>
                <a:cs typeface="+mn-cs"/>
              </a:rPr>
              <a:t>49:30 here it meant the, Noble, Glorious, exalted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is extremely good, </a:t>
            </a:r>
          </a:p>
          <a:p>
            <a:r>
              <a:rPr lang="en-GB" sz="1200" kern="1200" dirty="0">
                <a:solidFill>
                  <a:schemeClr val="tx1"/>
                </a:solidFill>
                <a:effectLst/>
                <a:latin typeface="+mn-lt"/>
                <a:ea typeface="+mn-ea"/>
                <a:cs typeface="+mn-cs"/>
              </a:rPr>
              <a:t>Praised.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50: 381 people upon a </a:t>
            </a:r>
            <a:r>
              <a:rPr lang="en-GB" sz="1200" kern="1200" dirty="0" err="1">
                <a:solidFill>
                  <a:schemeClr val="tx1"/>
                </a:solidFill>
                <a:effectLst/>
                <a:latin typeface="+mn-lt"/>
                <a:ea typeface="+mn-ea"/>
                <a:cs typeface="+mn-cs"/>
              </a:rPr>
              <a:t>fitral</a:t>
            </a:r>
            <a:r>
              <a:rPr lang="en-GB" sz="1200" kern="1200" dirty="0">
                <a:solidFill>
                  <a:schemeClr val="tx1"/>
                </a:solidFill>
                <a:effectLst/>
                <a:latin typeface="+mn-lt"/>
                <a:ea typeface="+mn-ea"/>
                <a:cs typeface="+mn-cs"/>
              </a:rPr>
              <a:t> preposition here means </a:t>
            </a:r>
            <a:r>
              <a:rPr lang="en-GB" sz="1200" kern="1200" dirty="0" err="1">
                <a:solidFill>
                  <a:schemeClr val="tx1"/>
                </a:solidFill>
                <a:effectLst/>
                <a:latin typeface="+mn-lt"/>
                <a:ea typeface="+mn-ea"/>
                <a:cs typeface="+mn-cs"/>
              </a:rPr>
              <a:t>tamakkun</a:t>
            </a:r>
            <a:r>
              <a:rPr lang="en-GB" sz="1200" kern="1200" dirty="0">
                <a:solidFill>
                  <a:schemeClr val="tx1"/>
                </a:solidFill>
                <a:effectLst/>
                <a:latin typeface="+mn-lt"/>
                <a:ea typeface="+mn-ea"/>
                <a:cs typeface="+mn-cs"/>
              </a:rPr>
              <a:t> al-Tam. The attribute is completely true of the thing is describes. so here people described by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54: 28 Hadith p.241 to p.265</a:t>
            </a:r>
          </a:p>
          <a:p>
            <a:r>
              <a:rPr lang="en-GB" sz="1200" kern="1200" dirty="0">
                <a:solidFill>
                  <a:schemeClr val="tx1"/>
                </a:solidFill>
                <a:effectLst/>
                <a:latin typeface="+mn-lt"/>
                <a:ea typeface="+mn-ea"/>
                <a:cs typeface="+mn-cs"/>
              </a:rPr>
              <a:t>In Muslim, - </a:t>
            </a:r>
            <a:r>
              <a:rPr lang="en-GB" sz="1200" kern="1200" dirty="0" err="1">
                <a:solidFill>
                  <a:schemeClr val="tx1"/>
                </a:solidFill>
                <a:effectLst/>
                <a:latin typeface="+mn-lt"/>
                <a:ea typeface="+mn-ea"/>
                <a:cs typeface="+mn-cs"/>
              </a:rPr>
              <a:t>Qudsi</a:t>
            </a:r>
            <a:r>
              <a:rPr lang="en-GB" sz="1200" kern="1200" dirty="0">
                <a:solidFill>
                  <a:schemeClr val="tx1"/>
                </a:solidFill>
                <a:effectLst/>
                <a:latin typeface="+mn-lt"/>
                <a:ea typeface="+mn-ea"/>
                <a:cs typeface="+mn-cs"/>
              </a:rPr>
              <a:t> has 4 transmissions of the hadith</a:t>
            </a:r>
          </a:p>
          <a:p>
            <a:r>
              <a:rPr lang="en-GB" sz="1200" kern="1200" dirty="0">
                <a:solidFill>
                  <a:schemeClr val="tx1"/>
                </a:solidFill>
                <a:effectLst/>
                <a:latin typeface="+mn-lt"/>
                <a:ea typeface="+mn-ea"/>
                <a:cs typeface="+mn-cs"/>
              </a:rPr>
              <a:t>55: 18 chapter' attributes in the world by which the people of paradise and fire are known' 7136 from </a:t>
            </a:r>
            <a:r>
              <a:rPr lang="en-GB" sz="1200" kern="1200" dirty="0" err="1">
                <a:solidFill>
                  <a:schemeClr val="tx1"/>
                </a:solidFill>
                <a:effectLst/>
                <a:latin typeface="+mn-lt"/>
                <a:ea typeface="+mn-ea"/>
                <a:cs typeface="+mn-cs"/>
              </a:rPr>
              <a:t>Ayadh</a:t>
            </a:r>
            <a:r>
              <a:rPr lang="en-GB" sz="1200" kern="1200" dirty="0">
                <a:solidFill>
                  <a:schemeClr val="tx1"/>
                </a:solidFill>
                <a:effectLst/>
                <a:latin typeface="+mn-lt"/>
                <a:ea typeface="+mn-ea"/>
                <a:cs typeface="+mn-cs"/>
              </a:rPr>
              <a:t> b. </a:t>
            </a:r>
            <a:r>
              <a:rPr lang="en-GB" sz="1200" kern="1200" dirty="0" err="1">
                <a:solidFill>
                  <a:schemeClr val="tx1"/>
                </a:solidFill>
                <a:effectLst/>
                <a:latin typeface="+mn-lt"/>
                <a:ea typeface="+mn-ea"/>
                <a:cs typeface="+mn-cs"/>
              </a:rPr>
              <a:t>Himar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hadith posits that all of humankind are Haneef and </a:t>
            </a:r>
            <a:r>
              <a:rPr lang="en-GB" sz="1200" kern="1200" dirty="0" err="1">
                <a:solidFill>
                  <a:schemeClr val="tx1"/>
                </a:solidFill>
                <a:effectLst/>
                <a:latin typeface="+mn-lt"/>
                <a:ea typeface="+mn-ea"/>
                <a:cs typeface="+mn-cs"/>
              </a:rPr>
              <a:t>shaytan</a:t>
            </a:r>
            <a:r>
              <a:rPr lang="en-GB" sz="1200" kern="1200" dirty="0">
                <a:solidFill>
                  <a:schemeClr val="tx1"/>
                </a:solidFill>
                <a:effectLst/>
                <a:latin typeface="+mn-lt"/>
                <a:ea typeface="+mn-ea"/>
                <a:cs typeface="+mn-cs"/>
              </a:rPr>
              <a:t> and demonic influences causes them to deviate. In a variant 'change'</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102:03. Hadith turuq are a testimony of how the schools formulate. A major part of Dr Umar's thesis on Imam Malik and the first legal theories was to establish the authenticity of hadith</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06:34 it's only the western </a:t>
            </a:r>
            <a:r>
              <a:rPr lang="en-GB" sz="1200" kern="1200" dirty="0" err="1">
                <a:solidFill>
                  <a:schemeClr val="tx1"/>
                </a:solidFill>
                <a:effectLst/>
                <a:latin typeface="+mn-lt"/>
                <a:ea typeface="+mn-ea"/>
                <a:cs typeface="+mn-cs"/>
              </a:rPr>
              <a:t>christians</a:t>
            </a:r>
            <a:r>
              <a:rPr lang="en-GB" sz="1200" kern="1200" dirty="0">
                <a:solidFill>
                  <a:schemeClr val="tx1"/>
                </a:solidFill>
                <a:effectLst/>
                <a:latin typeface="+mn-lt"/>
                <a:ea typeface="+mn-ea"/>
                <a:cs typeface="+mn-cs"/>
              </a:rPr>
              <a:t> that believe in the original sin not the Coptic Christians, Jacobite, Armenian Christian, or the Greek Orthodox, - it was a feature of the Catholic and Protestant western Christians,</a:t>
            </a:r>
          </a:p>
          <a:p>
            <a:r>
              <a:rPr lang="en-GB" sz="1200" kern="1200" dirty="0">
                <a:solidFill>
                  <a:schemeClr val="tx1"/>
                </a:solidFill>
                <a:effectLst/>
                <a:latin typeface="+mn-lt"/>
                <a:ea typeface="+mn-ea"/>
                <a:cs typeface="+mn-cs"/>
              </a:rPr>
              <a:t>Introduced by </a:t>
            </a:r>
            <a:r>
              <a:rPr lang="en-GB" sz="1200" kern="1200" dirty="0" err="1">
                <a:solidFill>
                  <a:schemeClr val="tx1"/>
                </a:solidFill>
                <a:effectLst/>
                <a:latin typeface="+mn-lt"/>
                <a:ea typeface="+mn-ea"/>
                <a:cs typeface="+mn-cs"/>
              </a:rPr>
              <a:t>st.</a:t>
            </a:r>
            <a:r>
              <a:rPr lang="en-GB" sz="1200" kern="1200" dirty="0">
                <a:solidFill>
                  <a:schemeClr val="tx1"/>
                </a:solidFill>
                <a:effectLst/>
                <a:latin typeface="+mn-lt"/>
                <a:ea typeface="+mn-ea"/>
                <a:cs typeface="+mn-cs"/>
              </a:rPr>
              <a:t> Augustine-He does that to buttress the notion of Christ as the only means of salvation. original sin</a:t>
            </a:r>
          </a:p>
          <a:p>
            <a:r>
              <a:rPr lang="en-GB" sz="1200" kern="1200" dirty="0">
                <a:solidFill>
                  <a:schemeClr val="tx1"/>
                </a:solidFill>
                <a:effectLst/>
                <a:latin typeface="+mn-lt"/>
                <a:ea typeface="+mn-ea"/>
                <a:cs typeface="+mn-cs"/>
              </a:rPr>
              <a:t>107:45 A Keltic monk called </a:t>
            </a:r>
            <a:r>
              <a:rPr lang="en-GB" sz="1200" kern="1200" dirty="0" err="1">
                <a:solidFill>
                  <a:schemeClr val="tx1"/>
                </a:solidFill>
                <a:effectLst/>
                <a:latin typeface="+mn-lt"/>
                <a:ea typeface="+mn-ea"/>
                <a:cs typeface="+mn-cs"/>
              </a:rPr>
              <a:t>palagious</a:t>
            </a:r>
            <a:r>
              <a:rPr lang="en-GB" sz="1200" kern="1200" dirty="0">
                <a:solidFill>
                  <a:schemeClr val="tx1"/>
                </a:solidFill>
                <a:effectLst/>
                <a:latin typeface="+mn-lt"/>
                <a:ea typeface="+mn-ea"/>
                <a:cs typeface="+mn-cs"/>
              </a:rPr>
              <a:t>, tied in Britain</a:t>
            </a:r>
          </a:p>
          <a:p>
            <a:r>
              <a:rPr lang="en-GB" sz="1200" kern="1200" dirty="0">
                <a:solidFill>
                  <a:schemeClr val="tx1"/>
                </a:solidFill>
                <a:effectLst/>
                <a:latin typeface="+mn-lt"/>
                <a:ea typeface="+mn-ea"/>
                <a:cs typeface="+mn-cs"/>
              </a:rPr>
              <a:t>lead a battle against Augustine, who lived in Tunisia over this idea. And was defeated by Augustine. .</a:t>
            </a:r>
          </a:p>
          <a:p>
            <a:r>
              <a:rPr lang="en-GB" sz="1200" kern="1200" dirty="0">
                <a:solidFill>
                  <a:schemeClr val="tx1"/>
                </a:solidFill>
                <a:effectLst/>
                <a:latin typeface="+mn-lt"/>
                <a:ea typeface="+mn-ea"/>
                <a:cs typeface="+mn-cs"/>
              </a:rPr>
              <a:t>109:37 This entailed Adam being in Sin and was in Hell and it was Jesus's Sacrifice that saved him .</a:t>
            </a:r>
          </a:p>
          <a:p>
            <a:r>
              <a:rPr lang="en-GB" sz="1200" kern="1200" dirty="0">
                <a:solidFill>
                  <a:schemeClr val="tx1"/>
                </a:solidFill>
                <a:effectLst/>
                <a:latin typeface="+mn-lt"/>
                <a:ea typeface="+mn-ea"/>
                <a:cs typeface="+mn-cs"/>
              </a:rPr>
              <a:t>110: 53- with us all children are in paradise p. 3.40 and p. 351</a:t>
            </a:r>
          </a:p>
          <a:p>
            <a:r>
              <a:rPr lang="en-GB" sz="1200" kern="1200" dirty="0">
                <a:solidFill>
                  <a:schemeClr val="tx1"/>
                </a:solidFill>
                <a:effectLst/>
                <a:latin typeface="+mn-lt"/>
                <a:ea typeface="+mn-ea"/>
                <a:cs typeface="+mn-cs"/>
              </a:rPr>
              <a:t>before maturity gathered in the nursery of Abraham, many of our great scholars took this position-al-</a:t>
            </a:r>
            <a:r>
              <a:rPr lang="en-GB" sz="1200" kern="1200" dirty="0" err="1">
                <a:solidFill>
                  <a:schemeClr val="tx1"/>
                </a:solidFill>
                <a:effectLst/>
                <a:latin typeface="+mn-lt"/>
                <a:ea typeface="+mn-ea"/>
                <a:cs typeface="+mn-cs"/>
              </a:rPr>
              <a:t>Qurtubi</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1:15:00-Hadih of the Miraj and mentioning the nursery of Abraham, the children around him are the children of idolaters</a:t>
            </a:r>
          </a:p>
          <a:p>
            <a:r>
              <a:rPr lang="en-GB" sz="1200" kern="1200" dirty="0">
                <a:solidFill>
                  <a:schemeClr val="tx1"/>
                </a:solidFill>
                <a:effectLst/>
                <a:latin typeface="+mn-lt"/>
                <a:ea typeface="+mn-ea"/>
                <a:cs typeface="+mn-cs"/>
              </a:rPr>
              <a:t>The two Angels were Jibril and </a:t>
            </a:r>
            <a:r>
              <a:rPr lang="en-GB" sz="1200" kern="1200" dirty="0" err="1">
                <a:solidFill>
                  <a:schemeClr val="tx1"/>
                </a:solidFill>
                <a:effectLst/>
                <a:latin typeface="+mn-lt"/>
                <a:ea typeface="+mn-ea"/>
                <a:cs typeface="+mn-cs"/>
              </a:rPr>
              <a:t>Mikail</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variants state Muslim children and all children borne 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1:23:00 al </a:t>
            </a:r>
            <a:r>
              <a:rPr lang="en-GB" sz="1200" kern="1200" dirty="0" err="1">
                <a:solidFill>
                  <a:schemeClr val="tx1"/>
                </a:solidFill>
                <a:effectLst/>
                <a:latin typeface="+mn-lt"/>
                <a:ea typeface="+mn-ea"/>
                <a:cs typeface="+mn-cs"/>
              </a:rPr>
              <a:t>Isra</a:t>
            </a:r>
            <a:r>
              <a:rPr lang="en-GB" sz="1200" kern="1200" dirty="0">
                <a:solidFill>
                  <a:schemeClr val="tx1"/>
                </a:solidFill>
                <a:effectLst/>
                <a:latin typeface="+mn-lt"/>
                <a:ea typeface="+mn-ea"/>
                <a:cs typeface="+mn-cs"/>
              </a:rPr>
              <a:t> 17:15 'we do not punish a people until we send them a messenger.'</a:t>
            </a:r>
          </a:p>
          <a:p>
            <a:r>
              <a:rPr lang="en-GB" sz="1200" kern="1200" dirty="0">
                <a:solidFill>
                  <a:schemeClr val="tx1"/>
                </a:solidFill>
                <a:effectLst/>
                <a:latin typeface="+mn-lt"/>
                <a:ea typeface="+mn-ea"/>
                <a:cs typeface="+mn-cs"/>
              </a:rPr>
              <a:t>1:23:53 Ibn Hajar notes that due to the many reports about the unseen regarding matters of Heaven and Hell that the </a:t>
            </a:r>
            <a:r>
              <a:rPr lang="en-GB" sz="1200" kern="1200" dirty="0" err="1">
                <a:solidFill>
                  <a:schemeClr val="tx1"/>
                </a:solidFill>
                <a:effectLst/>
                <a:latin typeface="+mn-lt"/>
                <a:ea typeface="+mn-ea"/>
                <a:cs typeface="+mn-cs"/>
              </a:rPr>
              <a:t>miiraj</a:t>
            </a:r>
            <a:r>
              <a:rPr lang="en-GB" sz="1200" kern="1200" dirty="0">
                <a:solidFill>
                  <a:schemeClr val="tx1"/>
                </a:solidFill>
                <a:effectLst/>
                <a:latin typeface="+mn-lt"/>
                <a:ea typeface="+mn-ea"/>
                <a:cs typeface="+mn-cs"/>
              </a:rPr>
              <a:t>. happened Many times, be that and in various states for the Messenger, body and soul and just soul</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1:24:32 Hadith well established </a:t>
            </a:r>
            <a:r>
              <a:rPr lang="en-GB" sz="1200" kern="1200" dirty="0" err="1">
                <a:solidFill>
                  <a:schemeClr val="tx1"/>
                </a:solidFill>
                <a:effectLst/>
                <a:latin typeface="+mn-lt"/>
                <a:ea typeface="+mn-ea"/>
                <a:cs typeface="+mn-cs"/>
              </a:rPr>
              <a:t>Acc</a:t>
            </a:r>
            <a:r>
              <a:rPr lang="en-GB" sz="1200" kern="1200" dirty="0">
                <a:solidFill>
                  <a:schemeClr val="tx1"/>
                </a:solidFill>
                <a:effectLst/>
                <a:latin typeface="+mn-lt"/>
                <a:ea typeface="+mn-ea"/>
                <a:cs typeface="+mn-cs"/>
              </a:rPr>
              <a:t> to Ibn </a:t>
            </a:r>
            <a:r>
              <a:rPr lang="en-GB" sz="1200" kern="1200" dirty="0" err="1">
                <a:solidFill>
                  <a:schemeClr val="tx1"/>
                </a:solidFill>
                <a:effectLst/>
                <a:latin typeface="+mn-lt"/>
                <a:ea typeface="+mn-ea"/>
                <a:cs typeface="+mn-cs"/>
              </a:rPr>
              <a:t>Abdal</a:t>
            </a:r>
            <a:r>
              <a:rPr lang="en-GB" sz="1200" kern="1200" dirty="0">
                <a:solidFill>
                  <a:schemeClr val="tx1"/>
                </a:solidFill>
                <a:effectLst/>
                <a:latin typeface="+mn-lt"/>
                <a:ea typeface="+mn-ea"/>
                <a:cs typeface="+mn-cs"/>
              </a:rPr>
              <a:t> bar. has many transmissions. Imam Malik's Version' Every child is born on its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and it is complete..</a:t>
            </a:r>
          </a:p>
          <a:p>
            <a:r>
              <a:rPr lang="en-GB" sz="1200" kern="1200" dirty="0">
                <a:solidFill>
                  <a:schemeClr val="tx1"/>
                </a:solidFill>
                <a:effectLst/>
                <a:latin typeface="+mn-lt"/>
                <a:ea typeface="+mn-ea"/>
                <a:cs typeface="+mn-cs"/>
              </a:rPr>
              <a:t>Other versions ' No child is born except upon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 greater emphasis. P. 266-P. 307</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P.308-P. 339 'All people born 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refers to the first</a:t>
            </a:r>
          </a:p>
          <a:p>
            <a:r>
              <a:rPr lang="en-GB" sz="1200" kern="1200" dirty="0">
                <a:solidFill>
                  <a:schemeClr val="tx1"/>
                </a:solidFill>
                <a:effectLst/>
                <a:latin typeface="+mn-lt"/>
                <a:ea typeface="+mn-ea"/>
                <a:cs typeface="+mn-cs"/>
              </a:rPr>
              <a:t>Covenant and this is the same in all Human Being</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1:30:00 Q and A</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 In a world that very much reversing the whole idea (media)</a:t>
            </a:r>
          </a:p>
          <a:p>
            <a:r>
              <a:rPr lang="en-GB" sz="1200" kern="1200" dirty="0">
                <a:solidFill>
                  <a:schemeClr val="tx1"/>
                </a:solidFill>
                <a:effectLst/>
                <a:latin typeface="+mn-lt"/>
                <a:ea typeface="+mn-ea"/>
                <a:cs typeface="+mn-cs"/>
              </a:rPr>
              <a:t>of what is right a wrong and wrong as Common what can we do? (Never make a molehill into a mountain but make every </a:t>
            </a:r>
            <a:r>
              <a:rPr lang="en-GB" sz="1200" kern="1200" dirty="0" err="1">
                <a:solidFill>
                  <a:schemeClr val="tx1"/>
                </a:solidFill>
                <a:effectLst/>
                <a:latin typeface="+mn-lt"/>
                <a:ea typeface="+mn-ea"/>
                <a:cs typeface="+mn-cs"/>
              </a:rPr>
              <a:t>moutain</a:t>
            </a:r>
            <a:r>
              <a:rPr lang="en-GB" sz="1200" kern="1200" dirty="0">
                <a:solidFill>
                  <a:schemeClr val="tx1"/>
                </a:solidFill>
                <a:effectLst/>
                <a:latin typeface="+mn-lt"/>
                <a:ea typeface="+mn-ea"/>
                <a:cs typeface="+mn-cs"/>
              </a:rPr>
              <a:t> Into a molehill.)</a:t>
            </a:r>
          </a:p>
          <a:p>
            <a:r>
              <a:rPr lang="en-GB" sz="1200" kern="1200" dirty="0">
                <a:solidFill>
                  <a:schemeClr val="tx1"/>
                </a:solidFill>
                <a:effectLst/>
                <a:latin typeface="+mn-lt"/>
                <a:ea typeface="+mn-ea"/>
                <a:cs typeface="+mn-cs"/>
              </a:rPr>
              <a:t>A principle that needs to be emphasised</a:t>
            </a:r>
          </a:p>
          <a:p>
            <a:r>
              <a:rPr lang="en-GB" sz="1200" kern="1200" dirty="0">
                <a:solidFill>
                  <a:schemeClr val="tx1"/>
                </a:solidFill>
                <a:effectLst/>
                <a:latin typeface="+mn-lt"/>
                <a:ea typeface="+mn-ea"/>
                <a:cs typeface="+mn-cs"/>
              </a:rPr>
              <a:t>e.g. traditional physicians do that, they make you at ease Always gives the patient hope. Hug and kiss your children, put them in touch with animals.</a:t>
            </a:r>
          </a:p>
          <a:p>
            <a:r>
              <a:rPr lang="en-GB" sz="1200" kern="1200" dirty="0">
                <a:solidFill>
                  <a:schemeClr val="tx1"/>
                </a:solidFill>
                <a:effectLst/>
                <a:latin typeface="+mn-lt"/>
                <a:ea typeface="+mn-ea"/>
                <a:cs typeface="+mn-cs"/>
              </a:rPr>
              <a:t>1:38: 50 Bond with nature</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1:39:40</a:t>
            </a:r>
          </a:p>
          <a:p>
            <a:r>
              <a:rPr lang="en-GB" sz="1200" kern="1200" dirty="0">
                <a:solidFill>
                  <a:schemeClr val="tx1"/>
                </a:solidFill>
                <a:effectLst/>
                <a:latin typeface="+mn-lt"/>
                <a:ea typeface="+mn-ea"/>
                <a:cs typeface="+mn-cs"/>
              </a:rPr>
              <a:t>2.How do we Understand when people ascribe things as a distorted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like a woman wants to work?</a:t>
            </a:r>
          </a:p>
          <a:p>
            <a:r>
              <a:rPr lang="en-GB" sz="1200" kern="1200" dirty="0">
                <a:solidFill>
                  <a:schemeClr val="tx1"/>
                </a:solidFill>
                <a:effectLst/>
                <a:latin typeface="+mn-lt"/>
                <a:ea typeface="+mn-ea"/>
                <a:cs typeface="+mn-cs"/>
              </a:rPr>
              <a:t>There are accusations and shouldn't be considered.</a:t>
            </a:r>
          </a:p>
          <a:p>
            <a:r>
              <a:rPr lang="en-GB" sz="1200" kern="1200" dirty="0">
                <a:solidFill>
                  <a:schemeClr val="tx1"/>
                </a:solidFill>
                <a:effectLst/>
                <a:latin typeface="+mn-lt"/>
                <a:ea typeface="+mn-ea"/>
                <a:cs typeface="+mn-cs"/>
              </a:rPr>
              <a:t>3. Did the messenger of Allah </a:t>
            </a:r>
            <a:r>
              <a:rPr lang="en-GB" sz="1200" kern="1200" dirty="0" err="1">
                <a:solidFill>
                  <a:schemeClr val="tx1"/>
                </a:solidFill>
                <a:effectLst/>
                <a:latin typeface="+mn-lt"/>
                <a:ea typeface="+mn-ea"/>
                <a:cs typeface="+mn-cs"/>
              </a:rPr>
              <a:t>hme</a:t>
            </a:r>
            <a:r>
              <a:rPr lang="en-GB" sz="1200" kern="1200" dirty="0">
                <a:solidFill>
                  <a:schemeClr val="tx1"/>
                </a:solidFill>
                <a:effectLst/>
                <a:latin typeface="+mn-lt"/>
                <a:ea typeface="+mn-ea"/>
                <a:cs typeface="+mn-cs"/>
              </a:rPr>
              <a:t> the strongest Fitra?</a:t>
            </a:r>
          </a:p>
          <a:p>
            <a:r>
              <a:rPr lang="en-GB" sz="1200" kern="1200" dirty="0">
                <a:solidFill>
                  <a:schemeClr val="tx1"/>
                </a:solidFill>
                <a:effectLst/>
                <a:latin typeface="+mn-lt"/>
                <a:ea typeface="+mn-ea"/>
                <a:cs typeface="+mn-cs"/>
              </a:rPr>
              <a:t>It was the most perfect and the most strongest</a:t>
            </a:r>
          </a:p>
          <a:p>
            <a:r>
              <a:rPr lang="en-GB" sz="1200" kern="1200" dirty="0">
                <a:solidFill>
                  <a:schemeClr val="tx1"/>
                </a:solidFill>
                <a:effectLst/>
                <a:latin typeface="+mn-lt"/>
                <a:ea typeface="+mn-ea"/>
                <a:cs typeface="+mn-cs"/>
              </a:rPr>
              <a:t>in its attainment to nature, as true for messengers and prophets their </a:t>
            </a:r>
            <a:r>
              <a:rPr lang="en-GB" sz="1200" kern="1200" dirty="0" err="1">
                <a:solidFill>
                  <a:schemeClr val="tx1"/>
                </a:solidFill>
                <a:effectLst/>
                <a:latin typeface="+mn-lt"/>
                <a:ea typeface="+mn-ea"/>
                <a:cs typeface="+mn-cs"/>
              </a:rPr>
              <a:t>fitras</a:t>
            </a:r>
            <a:r>
              <a:rPr lang="en-GB" sz="1200" kern="1200" dirty="0">
                <a:solidFill>
                  <a:schemeClr val="tx1"/>
                </a:solidFill>
                <a:effectLst/>
                <a:latin typeface="+mn-lt"/>
                <a:ea typeface="+mn-ea"/>
                <a:cs typeface="+mn-cs"/>
              </a:rPr>
              <a:t> are not the same as ours.</a:t>
            </a:r>
          </a:p>
          <a:p>
            <a:r>
              <a:rPr lang="en-GB" sz="1200" kern="1200" dirty="0">
                <a:solidFill>
                  <a:schemeClr val="tx1"/>
                </a:solidFill>
                <a:effectLst/>
                <a:latin typeface="+mn-lt"/>
                <a:ea typeface="+mn-ea"/>
                <a:cs typeface="+mn-cs"/>
              </a:rPr>
              <a:t>As for great people of God they are always balancing their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and becoming more refined.</a:t>
            </a:r>
          </a:p>
          <a:p>
            <a:r>
              <a:rPr lang="en-GB" sz="1200" kern="1200" dirty="0">
                <a:solidFill>
                  <a:schemeClr val="tx1"/>
                </a:solidFill>
                <a:effectLst/>
                <a:latin typeface="+mn-lt"/>
                <a:ea typeface="+mn-ea"/>
                <a:cs typeface="+mn-cs"/>
              </a:rPr>
              <a:t>1: 44: 10</a:t>
            </a:r>
          </a:p>
          <a:p>
            <a:r>
              <a:rPr lang="en-GB" sz="1200" kern="1200" dirty="0">
                <a:solidFill>
                  <a:schemeClr val="tx1"/>
                </a:solidFill>
                <a:effectLst/>
                <a:latin typeface="+mn-lt"/>
                <a:ea typeface="+mn-ea"/>
                <a:cs typeface="+mn-cs"/>
              </a:rPr>
              <a:t>4. How do you go about orientating your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when you feel a ashamed and not loved? we have people that are hurt by the</a:t>
            </a:r>
          </a:p>
          <a:p>
            <a:r>
              <a:rPr lang="en-GB" sz="1200" kern="1200" dirty="0">
                <a:solidFill>
                  <a:schemeClr val="tx1"/>
                </a:solidFill>
                <a:effectLst/>
                <a:latin typeface="+mn-lt"/>
                <a:ea typeface="+mn-ea"/>
                <a:cs typeface="+mn-cs"/>
              </a:rPr>
              <a:t>ones that should love them and even abused by the ones that should love them.</a:t>
            </a:r>
          </a:p>
          <a:p>
            <a:r>
              <a:rPr lang="en-GB" sz="1200" kern="1200" dirty="0">
                <a:solidFill>
                  <a:schemeClr val="tx1"/>
                </a:solidFill>
                <a:effectLst/>
                <a:latin typeface="+mn-lt"/>
                <a:ea typeface="+mn-ea"/>
                <a:cs typeface="+mn-cs"/>
              </a:rPr>
              <a:t>In this regard God is the one that intervenes and have immense hope and prayer for them. Intervenes by blessing them with experiences of the unseen.</a:t>
            </a:r>
          </a:p>
          <a:p>
            <a:r>
              <a:rPr lang="en-GB" sz="1200" kern="1200" dirty="0">
                <a:solidFill>
                  <a:schemeClr val="tx1"/>
                </a:solidFill>
                <a:effectLst/>
                <a:latin typeface="+mn-lt"/>
                <a:ea typeface="+mn-ea"/>
                <a:cs typeface="+mn-cs"/>
              </a:rPr>
              <a:t>1:50:40</a:t>
            </a:r>
          </a:p>
          <a:p>
            <a:r>
              <a:rPr lang="en-GB" sz="1200" kern="1200" dirty="0">
                <a:solidFill>
                  <a:schemeClr val="tx1"/>
                </a:solidFill>
                <a:effectLst/>
                <a:latin typeface="+mn-lt"/>
                <a:ea typeface="+mn-ea"/>
                <a:cs typeface="+mn-cs"/>
              </a:rPr>
              <a:t>5.Are some people evil by their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No.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knows all that is evil, so it can identify that, not indulge in.</a:t>
            </a:r>
          </a:p>
          <a:p>
            <a:r>
              <a:rPr lang="en-GB" sz="1200" kern="1200" dirty="0">
                <a:solidFill>
                  <a:schemeClr val="tx1"/>
                </a:solidFill>
                <a:effectLst/>
                <a:latin typeface="+mn-lt"/>
                <a:ea typeface="+mn-ea"/>
                <a:cs typeface="+mn-cs"/>
              </a:rPr>
              <a:t>1:53:56</a:t>
            </a:r>
          </a:p>
          <a:p>
            <a:r>
              <a:rPr lang="en-GB" sz="1200" kern="1200" dirty="0">
                <a:solidFill>
                  <a:schemeClr val="tx1"/>
                </a:solidFill>
                <a:effectLst/>
                <a:latin typeface="+mn-lt"/>
                <a:ea typeface="+mn-ea"/>
                <a:cs typeface="+mn-cs"/>
              </a:rPr>
              <a:t>6. How can I prove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scientifically?</a:t>
            </a:r>
          </a:p>
          <a:p>
            <a:r>
              <a:rPr lang="en-GB" sz="1200" kern="1200" dirty="0">
                <a:solidFill>
                  <a:schemeClr val="tx1"/>
                </a:solidFill>
                <a:effectLst/>
                <a:latin typeface="+mn-lt"/>
                <a:ea typeface="+mn-ea"/>
                <a:cs typeface="+mn-cs"/>
              </a:rPr>
              <a:t>Science can only describe and measure and show us the</a:t>
            </a:r>
          </a:p>
          <a:p>
            <a:r>
              <a:rPr lang="en-GB" sz="1200" kern="1200" dirty="0">
                <a:solidFill>
                  <a:schemeClr val="tx1"/>
                </a:solidFill>
                <a:effectLst/>
                <a:latin typeface="+mn-lt"/>
                <a:ea typeface="+mn-ea"/>
                <a:cs typeface="+mn-cs"/>
              </a:rPr>
              <a:t>connection between things. </a:t>
            </a:r>
            <a:r>
              <a:rPr lang="en-GB" sz="1200" kern="1200" dirty="0" err="1">
                <a:solidFill>
                  <a:schemeClr val="tx1"/>
                </a:solidFill>
                <a:effectLst/>
                <a:latin typeface="+mn-lt"/>
                <a:ea typeface="+mn-ea"/>
                <a:cs typeface="+mn-cs"/>
              </a:rPr>
              <a:t>Sciene</a:t>
            </a:r>
            <a:r>
              <a:rPr lang="en-GB" sz="1200" kern="1200" dirty="0">
                <a:solidFill>
                  <a:schemeClr val="tx1"/>
                </a:solidFill>
                <a:effectLst/>
                <a:latin typeface="+mn-lt"/>
                <a:ea typeface="+mn-ea"/>
                <a:cs typeface="+mn-cs"/>
              </a:rPr>
              <a:t> only works in a limited domain, that which we Can see, touch, hear, and smell.</a:t>
            </a:r>
          </a:p>
          <a:p>
            <a:r>
              <a:rPr lang="en-GB" sz="1200" kern="1200" dirty="0">
                <a:solidFill>
                  <a:schemeClr val="tx1"/>
                </a:solidFill>
                <a:effectLst/>
                <a:latin typeface="+mn-lt"/>
                <a:ea typeface="+mn-ea"/>
                <a:cs typeface="+mn-cs"/>
              </a:rPr>
              <a:t>Therefore science is fundamentally operational and Can not tell us everything. The only way science can tell and speak of reality is if you add to it Metaphysics. The theory of the Big ban is only a theory within it are certain contradictions it may be in the future disproven. It all came out of a single point. Many Scientist say that this is creation from nothing.</a:t>
            </a:r>
          </a:p>
          <a:p>
            <a:r>
              <a:rPr lang="en-GB" sz="1200" kern="1200" dirty="0">
                <a:solidFill>
                  <a:schemeClr val="tx1"/>
                </a:solidFill>
                <a:effectLst/>
                <a:latin typeface="+mn-lt"/>
                <a:ea typeface="+mn-ea"/>
                <a:cs typeface="+mn-cs"/>
              </a:rPr>
              <a:t>Jews, Christians, and Muslim believe in the creation is from nothing Hoyle a major </a:t>
            </a:r>
            <a:r>
              <a:rPr lang="en-GB" sz="1200" kern="1200" dirty="0" err="1">
                <a:solidFill>
                  <a:schemeClr val="tx1"/>
                </a:solidFill>
                <a:effectLst/>
                <a:latin typeface="+mn-lt"/>
                <a:ea typeface="+mn-ea"/>
                <a:cs typeface="+mn-cs"/>
              </a:rPr>
              <a:t>physcist</a:t>
            </a:r>
            <a:r>
              <a:rPr lang="en-GB" sz="1200" kern="1200" dirty="0">
                <a:solidFill>
                  <a:schemeClr val="tx1"/>
                </a:solidFill>
                <a:effectLst/>
                <a:latin typeface="+mn-lt"/>
                <a:ea typeface="+mn-ea"/>
                <a:cs typeface="+mn-cs"/>
              </a:rPr>
              <a:t>-said, 'There shall be no metaphysical intrusion into physics!'</a:t>
            </a:r>
          </a:p>
          <a:p>
            <a:r>
              <a:rPr lang="en-GB" sz="1200" kern="1200" dirty="0">
                <a:solidFill>
                  <a:schemeClr val="tx1"/>
                </a:solidFill>
                <a:effectLst/>
                <a:latin typeface="+mn-lt"/>
                <a:ea typeface="+mn-ea"/>
                <a:cs typeface="+mn-cs"/>
              </a:rPr>
              <a:t>All Science has a certain problem and that is reductionism. Which IS a </a:t>
            </a:r>
            <a:r>
              <a:rPr lang="en-GB" sz="1200" kern="1200" dirty="0" err="1">
                <a:solidFill>
                  <a:schemeClr val="tx1"/>
                </a:solidFill>
                <a:effectLst/>
                <a:latin typeface="+mn-lt"/>
                <a:ea typeface="+mn-ea"/>
                <a:cs typeface="+mn-cs"/>
              </a:rPr>
              <a:t>compartmentalies</a:t>
            </a:r>
            <a:r>
              <a:rPr lang="en-GB" sz="1200" kern="1200" dirty="0">
                <a:solidFill>
                  <a:schemeClr val="tx1"/>
                </a:solidFill>
                <a:effectLst/>
                <a:latin typeface="+mn-lt"/>
                <a:ea typeface="+mn-ea"/>
                <a:cs typeface="+mn-cs"/>
              </a:rPr>
              <a:t>. of thing, without a discussion of </a:t>
            </a:r>
            <a:r>
              <a:rPr lang="en-GB" sz="1200" kern="1200" dirty="0" err="1">
                <a:solidFill>
                  <a:schemeClr val="tx1"/>
                </a:solidFill>
                <a:effectLst/>
                <a:latin typeface="+mn-lt"/>
                <a:ea typeface="+mn-ea"/>
                <a:cs typeface="+mn-cs"/>
              </a:rPr>
              <a:t>nvy</a:t>
            </a:r>
            <a:r>
              <a:rPr lang="en-GB" sz="1200" kern="1200" dirty="0">
                <a:solidFill>
                  <a:schemeClr val="tx1"/>
                </a:solidFill>
                <a:effectLst/>
                <a:latin typeface="+mn-lt"/>
                <a:ea typeface="+mn-ea"/>
                <a:cs typeface="+mn-cs"/>
              </a:rPr>
              <a:t> related features. Science very much has </a:t>
            </a:r>
            <a:r>
              <a:rPr lang="en-GB" sz="1200" kern="1200" dirty="0" err="1">
                <a:solidFill>
                  <a:schemeClr val="tx1"/>
                </a:solidFill>
                <a:effectLst/>
                <a:latin typeface="+mn-lt"/>
                <a:ea typeface="+mn-ea"/>
                <a:cs typeface="+mn-cs"/>
              </a:rPr>
              <a:t>gneu</a:t>
            </a:r>
            <a:r>
              <a:rPr lang="en-GB" sz="1200" kern="1200" dirty="0">
                <a:solidFill>
                  <a:schemeClr val="tx1"/>
                </a:solidFill>
                <a:effectLst/>
                <a:latin typeface="+mn-lt"/>
                <a:ea typeface="+mn-ea"/>
                <a:cs typeface="+mn-cs"/>
              </a:rPr>
              <a:t> is </a:t>
            </a:r>
            <a:r>
              <a:rPr lang="en-GB" sz="1200" kern="1200" dirty="0" err="1">
                <a:solidFill>
                  <a:schemeClr val="tx1"/>
                </a:solidFill>
                <a:effectLst/>
                <a:latin typeface="+mn-lt"/>
                <a:ea typeface="+mn-ea"/>
                <a:cs typeface="+mn-cs"/>
              </a:rPr>
              <a:t>benerhical</a:t>
            </a:r>
            <a:r>
              <a:rPr lang="en-GB" sz="1200" kern="1200" dirty="0">
                <a:solidFill>
                  <a:schemeClr val="tx1"/>
                </a:solidFill>
                <a:effectLst/>
                <a:latin typeface="+mn-lt"/>
                <a:ea typeface="+mn-ea"/>
                <a:cs typeface="+mn-cs"/>
              </a:rPr>
              <a:t> things however, </a:t>
            </a:r>
            <a:r>
              <a:rPr lang="en-GB" sz="1200" kern="1200" dirty="0" err="1">
                <a:solidFill>
                  <a:schemeClr val="tx1"/>
                </a:solidFill>
                <a:effectLst/>
                <a:latin typeface="+mn-lt"/>
                <a:ea typeface="+mn-ea"/>
                <a:cs typeface="+mn-cs"/>
              </a:rPr>
              <a:t>Scienctism</a:t>
            </a:r>
            <a:r>
              <a:rPr lang="en-GB" sz="1200" kern="1200" dirty="0">
                <a:solidFill>
                  <a:schemeClr val="tx1"/>
                </a:solidFill>
                <a:effectLst/>
                <a:latin typeface="+mn-lt"/>
                <a:ea typeface="+mn-ea"/>
                <a:cs typeface="+mn-cs"/>
              </a:rPr>
              <a:t> is an ideology that claims science can give you things that No </a:t>
            </a:r>
            <a:r>
              <a:rPr lang="en-GB" sz="1200" kern="1200" dirty="0" err="1">
                <a:solidFill>
                  <a:schemeClr val="tx1"/>
                </a:solidFill>
                <a:effectLst/>
                <a:latin typeface="+mn-lt"/>
                <a:ea typeface="+mn-ea"/>
                <a:cs typeface="+mn-cs"/>
              </a:rPr>
              <a:t>realy</a:t>
            </a:r>
            <a:r>
              <a:rPr lang="en-GB" sz="1200" kern="1200" dirty="0">
                <a:solidFill>
                  <a:schemeClr val="tx1"/>
                </a:solidFill>
                <a:effectLst/>
                <a:latin typeface="+mn-lt"/>
                <a:ea typeface="+mn-ea"/>
                <a:cs typeface="+mn-cs"/>
              </a:rPr>
              <a:t> scientist would never claim it could do.</a:t>
            </a:r>
          </a:p>
          <a:p>
            <a:r>
              <a:rPr lang="en-GB" sz="1200" kern="1200" dirty="0">
                <a:solidFill>
                  <a:schemeClr val="tx1"/>
                </a:solidFill>
                <a:effectLst/>
                <a:latin typeface="+mn-lt"/>
                <a:ea typeface="+mn-ea"/>
                <a:cs typeface="+mn-cs"/>
              </a:rPr>
              <a:t>2: 00: 20. First Principles,</a:t>
            </a:r>
          </a:p>
          <a:p>
            <a:r>
              <a:rPr lang="en-GB" sz="1200" kern="1200" dirty="0">
                <a:solidFill>
                  <a:schemeClr val="tx1"/>
                </a:solidFill>
                <a:effectLst/>
                <a:latin typeface="+mn-lt"/>
                <a:ea typeface="+mn-ea"/>
                <a:cs typeface="+mn-cs"/>
              </a:rPr>
              <a:t>The part is smaller than the whole, and moving changing must have a beginning and an end.</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'Numbers stand outside of matters'. Aquinas- means numbers can be used to </a:t>
            </a:r>
            <a:r>
              <a:rPr lang="en-GB" sz="1200" kern="1200" dirty="0" err="1">
                <a:solidFill>
                  <a:schemeClr val="tx1"/>
                </a:solidFill>
                <a:effectLst/>
                <a:latin typeface="+mn-lt"/>
                <a:ea typeface="+mn-ea"/>
                <a:cs typeface="+mn-cs"/>
              </a:rPr>
              <a:t>quantity.ib.ir</a:t>
            </a:r>
            <a:r>
              <a:rPr lang="en-GB" sz="1200" kern="1200" dirty="0">
                <a:solidFill>
                  <a:schemeClr val="tx1"/>
                </a:solidFill>
                <a:effectLst/>
                <a:latin typeface="+mn-lt"/>
                <a:ea typeface="+mn-ea"/>
                <a:cs typeface="+mn-cs"/>
              </a:rPr>
              <a:t> more speak about quality our three </a:t>
            </a:r>
            <a:r>
              <a:rPr lang="en-GB" sz="1200" kern="1200" dirty="0" err="1">
                <a:solidFill>
                  <a:schemeClr val="tx1"/>
                </a:solidFill>
                <a:effectLst/>
                <a:latin typeface="+mn-lt"/>
                <a:ea typeface="+mn-ea"/>
                <a:cs typeface="+mn-cs"/>
              </a:rPr>
              <a:t>atributarys</a:t>
            </a:r>
            <a:r>
              <a:rPr lang="en-GB" sz="1200" kern="1200" dirty="0">
                <a:solidFill>
                  <a:schemeClr val="tx1"/>
                </a:solidFill>
                <a:effectLst/>
                <a:latin typeface="+mn-lt"/>
                <a:ea typeface="+mn-ea"/>
                <a:cs typeface="+mn-cs"/>
              </a:rPr>
              <a:t> of knowledge</a:t>
            </a:r>
          </a:p>
          <a:p>
            <a:r>
              <a:rPr lang="en-GB" sz="1200" kern="1200" dirty="0">
                <a:solidFill>
                  <a:schemeClr val="tx1"/>
                </a:solidFill>
                <a:effectLst/>
                <a:latin typeface="+mn-lt"/>
                <a:ea typeface="+mn-ea"/>
                <a:cs typeface="+mn-cs"/>
              </a:rPr>
              <a:t>1. Revelation 2. Intellect 3. Science and experience</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7. A classic idea that </a:t>
            </a:r>
            <a:r>
              <a:rPr lang="en-GB" sz="1200" kern="1200" dirty="0" err="1">
                <a:solidFill>
                  <a:schemeClr val="tx1"/>
                </a:solidFill>
                <a:effectLst/>
                <a:latin typeface="+mn-lt"/>
                <a:ea typeface="+mn-ea"/>
                <a:cs typeface="+mn-cs"/>
              </a:rPr>
              <a:t>Chritopher</a:t>
            </a:r>
            <a:r>
              <a:rPr lang="en-GB" sz="1200" kern="1200" dirty="0">
                <a:solidFill>
                  <a:schemeClr val="tx1"/>
                </a:solidFill>
                <a:effectLst/>
                <a:latin typeface="+mn-lt"/>
                <a:ea typeface="+mn-ea"/>
                <a:cs typeface="+mn-cs"/>
              </a:rPr>
              <a:t> Columbus Was the first to cross the ocean in 1492 on all Americans are taught. Well then your told Africans had Crossed the Ocean scene 200 years before you would regret it.</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a:t>
            </a:r>
          </a:p>
          <a:p>
            <a:endParaRPr lang="en-US" dirty="0"/>
          </a:p>
        </p:txBody>
      </p:sp>
      <p:sp>
        <p:nvSpPr>
          <p:cNvPr id="4" name="Slide Number Placeholder 3"/>
          <p:cNvSpPr>
            <a:spLocks noGrp="1"/>
          </p:cNvSpPr>
          <p:nvPr>
            <p:ph type="sldNum" sz="quarter" idx="5"/>
          </p:nvPr>
        </p:nvSpPr>
        <p:spPr/>
        <p:txBody>
          <a:bodyPr/>
          <a:lstStyle/>
          <a:p>
            <a:fld id="{195B2580-4122-8C4A-98BA-2C73EFF52E85}" type="slidenum">
              <a:rPr lang="en-US" smtClean="0"/>
              <a:t>4</a:t>
            </a:fld>
            <a:endParaRPr lang="en-US"/>
          </a:p>
        </p:txBody>
      </p:sp>
    </p:spTree>
    <p:extLst>
      <p:ext uri="{BB962C8B-B14F-4D97-AF65-F5344CB8AC3E}">
        <p14:creationId xmlns:p14="http://schemas.microsoft.com/office/powerpoint/2010/main" val="190453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DUA 1 of 4</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Natural disposition. Dr Umar's Book at- Imam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Fitra- Ism of </a:t>
            </a:r>
            <a:r>
              <a:rPr lang="en-GB" sz="1200" kern="1200" dirty="0" err="1">
                <a:solidFill>
                  <a:schemeClr val="tx1"/>
                </a:solidFill>
                <a:effectLst/>
                <a:latin typeface="+mn-lt"/>
                <a:ea typeface="+mn-ea"/>
                <a:cs typeface="+mn-cs"/>
              </a:rPr>
              <a:t>Hayya</a:t>
            </a:r>
            <a:r>
              <a:rPr lang="en-GB" sz="1200" kern="1200" dirty="0">
                <a:solidFill>
                  <a:schemeClr val="tx1"/>
                </a:solidFill>
                <a:effectLst/>
                <a:latin typeface="+mn-lt"/>
                <a:ea typeface="+mn-ea"/>
                <a:cs typeface="+mn-cs"/>
              </a:rPr>
              <a:t>-the noun of how a thing is</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2:44: everything created has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70</a:t>
            </a:r>
          </a:p>
          <a:p>
            <a:r>
              <a:rPr lang="en-GB" sz="1200" kern="1200" dirty="0">
                <a:solidFill>
                  <a:schemeClr val="tx1"/>
                </a:solidFill>
                <a:effectLst/>
                <a:latin typeface="+mn-lt"/>
                <a:ea typeface="+mn-ea"/>
                <a:cs typeface="+mn-cs"/>
              </a:rPr>
              <a:t>a cat has a Cat's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 dog has a dog's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etc</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with the article is the human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its a marine sign of God's mercy and blessing. All human beings have the same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Although each person has a different </a:t>
            </a:r>
            <a:r>
              <a:rPr lang="en-GB" sz="1200" kern="1200" dirty="0" err="1">
                <a:solidFill>
                  <a:schemeClr val="tx1"/>
                </a:solidFill>
                <a:effectLst/>
                <a:latin typeface="+mn-lt"/>
                <a:ea typeface="+mn-ea"/>
                <a:cs typeface="+mn-cs"/>
              </a:rPr>
              <a:t>ifitra</a:t>
            </a:r>
            <a:r>
              <a:rPr lang="en-GB" sz="1200" kern="1200" dirty="0">
                <a:solidFill>
                  <a:schemeClr val="tx1"/>
                </a:solidFill>
                <a:effectLst/>
                <a:latin typeface="+mn-lt"/>
                <a:ea typeface="+mn-ea"/>
                <a:cs typeface="+mn-cs"/>
              </a:rPr>
              <a:t> individually.</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is that which bears the knowledge of God. That is more precise and clear than any theologian.</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To worship God is a need just like to eat and drink.</a:t>
            </a:r>
          </a:p>
          <a:p>
            <a:r>
              <a:rPr lang="en-GB" sz="1200" kern="1200" dirty="0">
                <a:solidFill>
                  <a:schemeClr val="tx1"/>
                </a:solidFill>
                <a:effectLst/>
                <a:latin typeface="+mn-lt"/>
                <a:ea typeface="+mn-ea"/>
                <a:cs typeface="+mn-cs"/>
              </a:rPr>
              <a:t>People will worship something.</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means an </a:t>
            </a:r>
            <a:r>
              <a:rPr lang="en-GB" sz="1200" kern="1200" dirty="0" err="1">
                <a:solidFill>
                  <a:schemeClr val="tx1"/>
                </a:solidFill>
                <a:effectLst/>
                <a:latin typeface="+mn-lt"/>
                <a:ea typeface="+mn-ea"/>
                <a:cs typeface="+mn-cs"/>
              </a:rPr>
              <a:t>lnquenchahole</a:t>
            </a:r>
            <a:r>
              <a:rPr lang="en-GB" sz="1200" kern="1200" dirty="0">
                <a:solidFill>
                  <a:schemeClr val="tx1"/>
                </a:solidFill>
                <a:effectLst/>
                <a:latin typeface="+mn-lt"/>
                <a:ea typeface="+mn-ea"/>
                <a:cs typeface="+mn-cs"/>
              </a:rPr>
              <a:t> love of God </a:t>
            </a:r>
            <a:r>
              <a:rPr lang="en-GB" sz="1200" kern="1200" dirty="0" err="1">
                <a:solidFill>
                  <a:schemeClr val="tx1"/>
                </a:solidFill>
                <a:effectLst/>
                <a:latin typeface="+mn-lt"/>
                <a:ea typeface="+mn-ea"/>
                <a:cs typeface="+mn-cs"/>
              </a:rPr>
              <a:t>Homoreligiosos</a:t>
            </a:r>
            <a:r>
              <a:rPr lang="en-GB" sz="1200" kern="1200" dirty="0">
                <a:solidFill>
                  <a:schemeClr val="tx1"/>
                </a:solidFill>
                <a:effectLst/>
                <a:latin typeface="+mn-lt"/>
                <a:ea typeface="+mn-ea"/>
                <a:cs typeface="+mn-cs"/>
              </a:rPr>
              <a:t> - Man is a religious being</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Adolf Hitler wanted a myth around the German race, he created all sorts of symbolism and religious framing. 10:15</a:t>
            </a:r>
          </a:p>
          <a:p>
            <a:r>
              <a:rPr lang="en-GB" sz="1200" kern="1200" dirty="0">
                <a:solidFill>
                  <a:schemeClr val="tx1"/>
                </a:solidFill>
                <a:effectLst/>
                <a:latin typeface="+mn-lt"/>
                <a:ea typeface="+mn-ea"/>
                <a:cs typeface="+mn-cs"/>
              </a:rPr>
              <a:t>secular </a:t>
            </a:r>
            <a:r>
              <a:rPr lang="en-GB" sz="1200" kern="1200" dirty="0" err="1">
                <a:solidFill>
                  <a:schemeClr val="tx1"/>
                </a:solidFill>
                <a:effectLst/>
                <a:latin typeface="+mn-lt"/>
                <a:ea typeface="+mn-ea"/>
                <a:cs typeface="+mn-cs"/>
              </a:rPr>
              <a:t>alternatuve</a:t>
            </a:r>
            <a:r>
              <a:rPr lang="en-GB" sz="1200" kern="1200" dirty="0">
                <a:solidFill>
                  <a:schemeClr val="tx1"/>
                </a:solidFill>
                <a:effectLst/>
                <a:latin typeface="+mn-lt"/>
                <a:ea typeface="+mn-ea"/>
                <a:cs typeface="+mn-cs"/>
              </a:rPr>
              <a:t> to religion. We yearn for the infinite and absolute. 10:50</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word fan originally mean fanatic and the word fanatic originally meant idol worshipper - words that came to us from Latin 11:43</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11:50 name of the idol temple- The </a:t>
            </a:r>
            <a:r>
              <a:rPr lang="en-GB" sz="1200" kern="1200" dirty="0" err="1">
                <a:solidFill>
                  <a:schemeClr val="tx1"/>
                </a:solidFill>
                <a:effectLst/>
                <a:latin typeface="+mn-lt"/>
                <a:ea typeface="+mn-ea"/>
                <a:cs typeface="+mn-cs"/>
              </a:rPr>
              <a:t>fants</a:t>
            </a:r>
            <a:r>
              <a:rPr lang="en-GB" sz="1200" kern="1200" dirty="0">
                <a:solidFill>
                  <a:schemeClr val="tx1"/>
                </a:solidFill>
                <a:effectLst/>
                <a:latin typeface="+mn-lt"/>
                <a:ea typeface="+mn-ea"/>
                <a:cs typeface="+mn-cs"/>
              </a:rPr>
              <a:t> the person who served the tank was called </a:t>
            </a:r>
            <a:r>
              <a:rPr lang="en-GB" sz="1200" kern="1200" dirty="0" err="1">
                <a:solidFill>
                  <a:schemeClr val="tx1"/>
                </a:solidFill>
                <a:effectLst/>
                <a:latin typeface="+mn-lt"/>
                <a:ea typeface="+mn-ea"/>
                <a:cs typeface="+mn-cs"/>
              </a:rPr>
              <a:t>fanaticos</a:t>
            </a:r>
            <a:r>
              <a:rPr lang="en-GB" sz="1200" kern="1200" dirty="0">
                <a:solidFill>
                  <a:schemeClr val="tx1"/>
                </a:solidFill>
                <a:effectLst/>
                <a:latin typeface="+mn-lt"/>
                <a:ea typeface="+mn-ea"/>
                <a:cs typeface="+mn-cs"/>
              </a:rPr>
              <a:t> 11:58 if it was a woman serving the temple of </a:t>
            </a:r>
            <a:r>
              <a:rPr lang="en-GB" sz="1200" kern="1200" dirty="0" err="1">
                <a:solidFill>
                  <a:schemeClr val="tx1"/>
                </a:solidFill>
                <a:effectLst/>
                <a:latin typeface="+mn-lt"/>
                <a:ea typeface="+mn-ea"/>
                <a:cs typeface="+mn-cs"/>
              </a:rPr>
              <a:t>juno</a:t>
            </a:r>
            <a:r>
              <a:rPr lang="en-GB" sz="1200" kern="1200" dirty="0">
                <a:solidFill>
                  <a:schemeClr val="tx1"/>
                </a:solidFill>
                <a:effectLst/>
                <a:latin typeface="+mn-lt"/>
                <a:ea typeface="+mn-ea"/>
                <a:cs typeface="+mn-cs"/>
              </a:rPr>
              <a:t> he would he called </a:t>
            </a:r>
            <a:r>
              <a:rPr lang="en-GB" sz="1200" kern="1200" dirty="0" err="1">
                <a:solidFill>
                  <a:schemeClr val="tx1"/>
                </a:solidFill>
                <a:effectLst/>
                <a:latin typeface="+mn-lt"/>
                <a:ea typeface="+mn-ea"/>
                <a:cs typeface="+mn-cs"/>
              </a:rPr>
              <a:t>fanatica</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13:00 Everything that pertains to you is about Fitra, how you use your hand how you walk etc. p. 352 I 14: 44 Hadith on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the </a:t>
            </a:r>
            <a:r>
              <a:rPr lang="en-GB" sz="1200" kern="1200" dirty="0" err="1">
                <a:solidFill>
                  <a:schemeClr val="tx1"/>
                </a:solidFill>
                <a:effectLst/>
                <a:latin typeface="+mn-lt"/>
                <a:ea typeface="+mn-ea"/>
                <a:cs typeface="+mn-cs"/>
              </a:rPr>
              <a:t>Isra</a:t>
            </a:r>
            <a:r>
              <a:rPr lang="en-GB" sz="1200" kern="1200" dirty="0">
                <a:solidFill>
                  <a:schemeClr val="tx1"/>
                </a:solidFill>
                <a:effectLst/>
                <a:latin typeface="+mn-lt"/>
                <a:ea typeface="+mn-ea"/>
                <a:cs typeface="+mn-cs"/>
              </a:rPr>
              <a:t> and </a:t>
            </a:r>
            <a:r>
              <a:rPr lang="en-GB" sz="1200" kern="1200" dirty="0" err="1">
                <a:solidFill>
                  <a:schemeClr val="tx1"/>
                </a:solidFill>
                <a:effectLst/>
                <a:latin typeface="+mn-lt"/>
                <a:ea typeface="+mn-ea"/>
                <a:cs typeface="+mn-cs"/>
              </a:rPr>
              <a:t>Miaraj</a:t>
            </a:r>
            <a:r>
              <a:rPr lang="en-GB" sz="1200" kern="1200" dirty="0">
                <a:solidFill>
                  <a:schemeClr val="tx1"/>
                </a:solidFill>
                <a:effectLst/>
                <a:latin typeface="+mn-lt"/>
                <a:ea typeface="+mn-ea"/>
                <a:cs typeface="+mn-cs"/>
              </a:rPr>
              <a:t> the Holy Prophet chose milk. and is peppered ta as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and he Chose that</a:t>
            </a:r>
          </a:p>
          <a:p>
            <a:r>
              <a:rPr lang="en-GB" sz="1200" kern="1200" dirty="0">
                <a:solidFill>
                  <a:schemeClr val="tx1"/>
                </a:solidFill>
                <a:effectLst/>
                <a:latin typeface="+mn-lt"/>
                <a:ea typeface="+mn-ea"/>
                <a:cs typeface="+mn-cs"/>
              </a:rPr>
              <a:t>16:55. milk is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on the basis of </a:t>
            </a:r>
            <a:r>
              <a:rPr lang="en-GB" sz="1200" kern="1200" dirty="0" err="1">
                <a:solidFill>
                  <a:schemeClr val="tx1"/>
                </a:solidFill>
                <a:effectLst/>
                <a:latin typeface="+mn-lt"/>
                <a:ea typeface="+mn-ea"/>
                <a:cs typeface="+mn-cs"/>
              </a:rPr>
              <a:t>Tafaul</a:t>
            </a:r>
            <a:r>
              <a:rPr lang="en-GB" sz="1200" kern="1200" dirty="0">
                <a:solidFill>
                  <a:schemeClr val="tx1"/>
                </a:solidFill>
                <a:effectLst/>
                <a:latin typeface="+mn-lt"/>
                <a:ea typeface="+mn-ea"/>
                <a:cs typeface="+mn-cs"/>
              </a:rPr>
              <a:t> al- Hasan- an drawing good omens. Milk is the first thing to enter the stomach. 19:15 Milk was the primary sustenance or the desert </a:t>
            </a:r>
            <a:r>
              <a:rPr lang="en-GB" sz="1200" kern="1200" dirty="0" err="1">
                <a:solidFill>
                  <a:schemeClr val="tx1"/>
                </a:solidFill>
                <a:effectLst/>
                <a:latin typeface="+mn-lt"/>
                <a:ea typeface="+mn-ea"/>
                <a:cs typeface="+mn-cs"/>
              </a:rPr>
              <a:t>Arabs.It</a:t>
            </a:r>
            <a:r>
              <a:rPr lang="en-GB" sz="1200" kern="1200" dirty="0">
                <a:solidFill>
                  <a:schemeClr val="tx1"/>
                </a:solidFill>
                <a:effectLst/>
                <a:latin typeface="+mn-lt"/>
                <a:ea typeface="+mn-ea"/>
                <a:cs typeface="+mn-cs"/>
              </a:rPr>
              <a:t> was regarded to be free from any side effects.</a:t>
            </a:r>
          </a:p>
          <a:p>
            <a:r>
              <a:rPr lang="en-GB" sz="1200" kern="1200" dirty="0">
                <a:solidFill>
                  <a:schemeClr val="tx1"/>
                </a:solidFill>
                <a:effectLst/>
                <a:latin typeface="+mn-lt"/>
                <a:ea typeface="+mn-ea"/>
                <a:cs typeface="+mn-cs"/>
              </a:rPr>
              <a:t>18:04 Every child is born on the </a:t>
            </a:r>
            <a:r>
              <a:rPr lang="en-GB" sz="1200" kern="1200" dirty="0" err="1">
                <a:solidFill>
                  <a:schemeClr val="tx1"/>
                </a:solidFill>
                <a:effectLst/>
                <a:latin typeface="+mn-lt"/>
                <a:ea typeface="+mn-ea"/>
                <a:cs typeface="+mn-cs"/>
              </a:rPr>
              <a:t>fitra</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20:30 Original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it is what leads to staying away from excessiveness</a:t>
            </a:r>
          </a:p>
          <a:p>
            <a:r>
              <a:rPr lang="en-GB" sz="1200" kern="1200" dirty="0">
                <a:solidFill>
                  <a:schemeClr val="tx1"/>
                </a:solidFill>
                <a:effectLst/>
                <a:latin typeface="+mn-lt"/>
                <a:ea typeface="+mn-ea"/>
                <a:cs typeface="+mn-cs"/>
              </a:rPr>
              <a:t>21:27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is a comprehensive Concept that pertains to you. bodily </a:t>
            </a:r>
            <a:r>
              <a:rPr lang="en-GB" sz="1200" kern="1200" dirty="0" err="1">
                <a:solidFill>
                  <a:schemeClr val="tx1"/>
                </a:solidFill>
                <a:effectLst/>
                <a:latin typeface="+mn-lt"/>
                <a:ea typeface="+mn-ea"/>
                <a:cs typeface="+mn-cs"/>
              </a:rPr>
              <a:t>fitras</a:t>
            </a:r>
            <a:r>
              <a:rPr lang="en-GB" sz="1200" kern="1200" dirty="0">
                <a:solidFill>
                  <a:schemeClr val="tx1"/>
                </a:solidFill>
                <a:effectLst/>
                <a:latin typeface="+mn-lt"/>
                <a:ea typeface="+mn-ea"/>
                <a:cs typeface="+mn-cs"/>
              </a:rPr>
              <a:t> that are </a:t>
            </a:r>
            <a:r>
              <a:rPr lang="en-GB" sz="1200" kern="1200" dirty="0" err="1">
                <a:solidFill>
                  <a:schemeClr val="tx1"/>
                </a:solidFill>
                <a:effectLst/>
                <a:latin typeface="+mn-lt"/>
                <a:ea typeface="+mn-ea"/>
                <a:cs typeface="+mn-cs"/>
              </a:rPr>
              <a:t>sunnahs</a:t>
            </a:r>
            <a:r>
              <a:rPr lang="en-GB" sz="1200" kern="1200" dirty="0">
                <a:solidFill>
                  <a:schemeClr val="tx1"/>
                </a:solidFill>
                <a:effectLst/>
                <a:latin typeface="+mn-lt"/>
                <a:ea typeface="+mn-ea"/>
                <a:cs typeface="+mn-cs"/>
              </a:rPr>
              <a:t> based on the primordial nature of the human being. p. 378. to- p. 390 bodily </a:t>
            </a:r>
            <a:r>
              <a:rPr lang="en-GB" sz="1200" kern="1200" dirty="0" err="1">
                <a:solidFill>
                  <a:schemeClr val="tx1"/>
                </a:solidFill>
                <a:effectLst/>
                <a:latin typeface="+mn-lt"/>
                <a:ea typeface="+mn-ea"/>
                <a:cs typeface="+mn-cs"/>
              </a:rPr>
              <a:t>fitras</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25:00 to trim the Moustache, remove pubic hair, rinsing the mouth, cleaning the nose by sniffing up water, </a:t>
            </a:r>
            <a:r>
              <a:rPr lang="en-GB" sz="1200" kern="1200" dirty="0" err="1">
                <a:solidFill>
                  <a:schemeClr val="tx1"/>
                </a:solidFill>
                <a:effectLst/>
                <a:latin typeface="+mn-lt"/>
                <a:ea typeface="+mn-ea"/>
                <a:cs typeface="+mn-cs"/>
              </a:rPr>
              <a:t>Siwak</a:t>
            </a:r>
            <a:r>
              <a:rPr lang="en-GB" sz="1200" kern="1200" dirty="0">
                <a:solidFill>
                  <a:schemeClr val="tx1"/>
                </a:solidFill>
                <a:effectLst/>
                <a:latin typeface="+mn-lt"/>
                <a:ea typeface="+mn-ea"/>
                <a:cs typeface="+mn-cs"/>
              </a:rPr>
              <a:t>, - The black gum tree was used in America as a tooth pick, washing the </a:t>
            </a:r>
            <a:r>
              <a:rPr lang="en-GB" sz="1200" kern="1200" dirty="0" err="1">
                <a:solidFill>
                  <a:schemeClr val="tx1"/>
                </a:solidFill>
                <a:effectLst/>
                <a:latin typeface="+mn-lt"/>
                <a:ea typeface="+mn-ea"/>
                <a:cs typeface="+mn-cs"/>
              </a:rPr>
              <a:t>crevaces</a:t>
            </a:r>
            <a:r>
              <a:rPr lang="en-GB" sz="1200" kern="1200" dirty="0">
                <a:solidFill>
                  <a:schemeClr val="tx1"/>
                </a:solidFill>
                <a:effectLst/>
                <a:latin typeface="+mn-lt"/>
                <a:ea typeface="+mn-ea"/>
                <a:cs typeface="+mn-cs"/>
              </a:rPr>
              <a:t> of hands, the razor,</a:t>
            </a:r>
          </a:p>
          <a:p>
            <a:r>
              <a:rPr lang="en-GB" sz="1200" kern="1200" dirty="0">
                <a:solidFill>
                  <a:schemeClr val="tx1"/>
                </a:solidFill>
                <a:effectLst/>
                <a:latin typeface="+mn-lt"/>
                <a:ea typeface="+mn-ea"/>
                <a:cs typeface="+mn-cs"/>
              </a:rPr>
              <a:t>26: 40 circumcision, most people of the world Circumcised themselves most Africans did. The </a:t>
            </a:r>
            <a:r>
              <a:rPr lang="en-GB" sz="1200" kern="1200" dirty="0" err="1">
                <a:solidFill>
                  <a:schemeClr val="tx1"/>
                </a:solidFill>
                <a:effectLst/>
                <a:latin typeface="+mn-lt"/>
                <a:ea typeface="+mn-ea"/>
                <a:cs typeface="+mn-cs"/>
              </a:rPr>
              <a:t>unsual</a:t>
            </a:r>
            <a:r>
              <a:rPr lang="en-GB" sz="1200" kern="1200" dirty="0">
                <a:solidFill>
                  <a:schemeClr val="tx1"/>
                </a:solidFill>
                <a:effectLst/>
                <a:latin typeface="+mn-lt"/>
                <a:ea typeface="+mn-ea"/>
                <a:cs typeface="+mn-cs"/>
              </a:rPr>
              <a:t> thing was not to do it, like the Greek and the Romans. regarded as mutilation</a:t>
            </a:r>
          </a:p>
          <a:p>
            <a:r>
              <a:rPr lang="en-GB" sz="1200" kern="1200" dirty="0">
                <a:solidFill>
                  <a:schemeClr val="tx1"/>
                </a:solidFill>
                <a:effectLst/>
                <a:latin typeface="+mn-lt"/>
                <a:ea typeface="+mn-ea"/>
                <a:cs typeface="+mn-cs"/>
              </a:rPr>
              <a:t>27:16 washing the private parts after the call of nature</a:t>
            </a:r>
          </a:p>
          <a:p>
            <a:r>
              <a:rPr lang="en-GB" sz="1200" kern="1200" dirty="0">
                <a:solidFill>
                  <a:schemeClr val="tx1"/>
                </a:solidFill>
                <a:effectLst/>
                <a:latin typeface="+mn-lt"/>
                <a:ea typeface="+mn-ea"/>
                <a:cs typeface="+mn-cs"/>
              </a:rPr>
              <a:t>27: 58 p.9 to p.85</a:t>
            </a:r>
          </a:p>
          <a:p>
            <a:r>
              <a:rPr lang="en-GB" sz="1200" kern="1200" dirty="0">
                <a:solidFill>
                  <a:schemeClr val="tx1"/>
                </a:solidFill>
                <a:effectLst/>
                <a:latin typeface="+mn-lt"/>
                <a:ea typeface="+mn-ea"/>
                <a:cs typeface="+mn-cs"/>
              </a:rPr>
              <a:t>21:20</a:t>
            </a:r>
          </a:p>
          <a:p>
            <a:r>
              <a:rPr lang="en-GB" sz="1200" kern="1200" dirty="0">
                <a:solidFill>
                  <a:schemeClr val="tx1"/>
                </a:solidFill>
                <a:effectLst/>
                <a:latin typeface="+mn-lt"/>
                <a:ea typeface="+mn-ea"/>
                <a:cs typeface="+mn-cs"/>
              </a:rPr>
              <a:t>The fundamental text on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Surah RUM V30.</a:t>
            </a:r>
          </a:p>
          <a:p>
            <a:r>
              <a:rPr lang="en-GB" sz="1200" kern="1200" dirty="0">
                <a:solidFill>
                  <a:schemeClr val="tx1"/>
                </a:solidFill>
                <a:effectLst/>
                <a:latin typeface="+mn-lt"/>
                <a:ea typeface="+mn-ea"/>
                <a:cs typeface="+mn-cs"/>
              </a:rPr>
              <a:t>'Turn one's face to the upright religion...'</a:t>
            </a:r>
          </a:p>
          <a:p>
            <a:r>
              <a:rPr lang="en-GB" sz="1200" kern="1200" dirty="0">
                <a:solidFill>
                  <a:schemeClr val="tx1"/>
                </a:solidFill>
                <a:effectLst/>
                <a:latin typeface="+mn-lt"/>
                <a:ea typeface="+mn-ea"/>
                <a:cs typeface="+mn-cs"/>
              </a:rPr>
              <a:t>29: 28 Haneef to follow that which is good and turn away from that which is bad</a:t>
            </a:r>
          </a:p>
          <a:p>
            <a:r>
              <a:rPr lang="en-GB" sz="1200" kern="1200" dirty="0">
                <a:solidFill>
                  <a:schemeClr val="tx1"/>
                </a:solidFill>
                <a:effectLst/>
                <a:latin typeface="+mn-lt"/>
                <a:ea typeface="+mn-ea"/>
                <a:cs typeface="+mn-cs"/>
              </a:rPr>
              <a:t>Haneef in the Quran is often mentioned as being opposed to idolatry. incline away from falsehood 30.56 'no </a:t>
            </a:r>
            <a:r>
              <a:rPr lang="en-GB" sz="1200" kern="1200" dirty="0" err="1">
                <a:solidFill>
                  <a:schemeClr val="tx1"/>
                </a:solidFill>
                <a:effectLst/>
                <a:latin typeface="+mn-lt"/>
                <a:ea typeface="+mn-ea"/>
                <a:cs typeface="+mn-cs"/>
              </a:rPr>
              <a:t>tabdeel</a:t>
            </a:r>
            <a:r>
              <a:rPr lang="en-GB" sz="1200" kern="1200" dirty="0">
                <a:solidFill>
                  <a:schemeClr val="tx1"/>
                </a:solidFill>
                <a:effectLst/>
                <a:latin typeface="+mn-lt"/>
                <a:ea typeface="+mn-ea"/>
                <a:cs typeface="+mn-cs"/>
              </a:rPr>
              <a:t>...' no alternative or substituted, it can be changed but not substituted. ref: </a:t>
            </a:r>
            <a:r>
              <a:rPr lang="en-GB" sz="1200" kern="1200" dirty="0" err="1">
                <a:solidFill>
                  <a:schemeClr val="tx1"/>
                </a:solidFill>
                <a:effectLst/>
                <a:latin typeface="+mn-lt"/>
                <a:ea typeface="+mn-ea"/>
                <a:cs typeface="+mn-cs"/>
              </a:rPr>
              <a:t>fitra</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32:35. whatever we do we can do it religiously and therefore should be good religion</a:t>
            </a:r>
          </a:p>
          <a:p>
            <a:r>
              <a:rPr lang="en-GB" sz="1200" kern="1200" dirty="0">
                <a:solidFill>
                  <a:schemeClr val="tx1"/>
                </a:solidFill>
                <a:effectLst/>
                <a:latin typeface="+mn-lt"/>
                <a:ea typeface="+mn-ea"/>
                <a:cs typeface="+mn-cs"/>
              </a:rPr>
              <a:t>33: 52 Everything has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 angels all have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The Jinn are very similar to the human being Text that mention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are also meaning the Jinn and humans.</a:t>
            </a:r>
          </a:p>
          <a:p>
            <a:r>
              <a:rPr lang="en-GB" sz="1200" kern="1200" dirty="0">
                <a:solidFill>
                  <a:schemeClr val="tx1"/>
                </a:solidFill>
                <a:effectLst/>
                <a:latin typeface="+mn-lt"/>
                <a:ea typeface="+mn-ea"/>
                <a:cs typeface="+mn-cs"/>
              </a:rPr>
              <a:t>34:38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can always be restored, we do that following the </a:t>
            </a:r>
            <a:r>
              <a:rPr lang="en-GB" sz="1200" kern="1200" dirty="0" err="1">
                <a:solidFill>
                  <a:schemeClr val="tx1"/>
                </a:solidFill>
                <a:effectLst/>
                <a:latin typeface="+mn-lt"/>
                <a:ea typeface="+mn-ea"/>
                <a:cs typeface="+mn-cs"/>
              </a:rPr>
              <a:t>deen</a:t>
            </a:r>
            <a:r>
              <a:rPr lang="en-GB" sz="1200" kern="1200" dirty="0">
                <a:solidFill>
                  <a:schemeClr val="tx1"/>
                </a:solidFill>
                <a:effectLst/>
                <a:latin typeface="+mn-lt"/>
                <a:ea typeface="+mn-ea"/>
                <a:cs typeface="+mn-cs"/>
              </a:rPr>
              <a:t>. 37:58 'Establish one face, being...' A Command seeking as Constancy and </a:t>
            </a:r>
            <a:r>
              <a:rPr lang="en-GB" sz="1200" kern="1200" dirty="0" err="1">
                <a:solidFill>
                  <a:schemeClr val="tx1"/>
                </a:solidFill>
                <a:effectLst/>
                <a:latin typeface="+mn-lt"/>
                <a:ea typeface="+mn-ea"/>
                <a:cs typeface="+mn-cs"/>
              </a:rPr>
              <a:t>perputity</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And to do that means not turning right or left. Must be a focus, on God.</a:t>
            </a:r>
          </a:p>
          <a:p>
            <a:r>
              <a:rPr lang="en-GB" sz="1200" kern="1200" dirty="0">
                <a:solidFill>
                  <a:schemeClr val="tx1"/>
                </a:solidFill>
                <a:effectLst/>
                <a:latin typeface="+mn-lt"/>
                <a:ea typeface="+mn-ea"/>
                <a:cs typeface="+mn-cs"/>
              </a:rPr>
              <a:t>42: 22 Haneef Ibrahim, straight and upright manner, not Inclining to ones whim.</a:t>
            </a:r>
          </a:p>
          <a:p>
            <a:r>
              <a:rPr lang="en-GB" sz="1200" kern="1200" dirty="0">
                <a:solidFill>
                  <a:schemeClr val="tx1"/>
                </a:solidFill>
                <a:effectLst/>
                <a:latin typeface="+mn-lt"/>
                <a:ea typeface="+mn-ea"/>
                <a:cs typeface="+mn-cs"/>
              </a:rPr>
              <a:t>44: 10 </a:t>
            </a:r>
            <a:r>
              <a:rPr lang="en-GB" sz="1200" kern="1200" dirty="0" err="1">
                <a:solidFill>
                  <a:schemeClr val="tx1"/>
                </a:solidFill>
                <a:effectLst/>
                <a:latin typeface="+mn-lt"/>
                <a:ea typeface="+mn-ea"/>
                <a:cs typeface="+mn-cs"/>
              </a:rPr>
              <a:t>Haneefan</a:t>
            </a:r>
            <a:r>
              <a:rPr lang="en-GB" sz="1200" kern="1200" dirty="0">
                <a:solidFill>
                  <a:schemeClr val="tx1"/>
                </a:solidFill>
                <a:effectLst/>
                <a:latin typeface="+mn-lt"/>
                <a:ea typeface="+mn-ea"/>
                <a:cs typeface="+mn-cs"/>
              </a:rPr>
              <a:t>-Hal and </a:t>
            </a:r>
            <a:r>
              <a:rPr lang="en-GB" sz="1200" kern="1200" dirty="0" err="1">
                <a:solidFill>
                  <a:schemeClr val="tx1"/>
                </a:solidFill>
                <a:effectLst/>
                <a:latin typeface="+mn-lt"/>
                <a:ea typeface="+mn-ea"/>
                <a:cs typeface="+mn-cs"/>
              </a:rPr>
              <a:t>Fitrata</a:t>
            </a:r>
            <a:r>
              <a:rPr lang="en-GB" sz="1200" kern="1200" dirty="0">
                <a:solidFill>
                  <a:schemeClr val="tx1"/>
                </a:solidFill>
                <a:effectLst/>
                <a:latin typeface="+mn-lt"/>
                <a:ea typeface="+mn-ea"/>
                <a:cs typeface="+mn-cs"/>
              </a:rPr>
              <a:t> also accusative and is an apposition. Badal </a:t>
            </a:r>
            <a:r>
              <a:rPr lang="en-GB" sz="1200" kern="1200" dirty="0" err="1">
                <a:solidFill>
                  <a:schemeClr val="tx1"/>
                </a:solidFill>
                <a:effectLst/>
                <a:latin typeface="+mn-lt"/>
                <a:ea typeface="+mn-ea"/>
                <a:cs typeface="+mn-cs"/>
              </a:rPr>
              <a:t>ishtimal</a:t>
            </a:r>
            <a:r>
              <a:rPr lang="en-GB" sz="1200" kern="1200" dirty="0">
                <a:solidFill>
                  <a:schemeClr val="tx1"/>
                </a:solidFill>
                <a:effectLst/>
                <a:latin typeface="+mn-lt"/>
                <a:ea typeface="+mn-ea"/>
                <a:cs typeface="+mn-cs"/>
              </a:rPr>
              <a:t> like Elizabeth the Queen of England. Therefore Haneef and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are inseparably in this view each related to the other.</a:t>
            </a:r>
          </a:p>
          <a:p>
            <a:r>
              <a:rPr lang="en-GB" sz="1200" kern="1200" dirty="0">
                <a:solidFill>
                  <a:schemeClr val="tx1"/>
                </a:solidFill>
                <a:effectLst/>
                <a:latin typeface="+mn-lt"/>
                <a:ea typeface="+mn-ea"/>
                <a:cs typeface="+mn-cs"/>
              </a:rPr>
              <a:t>47:15 Fitra is accusative out of </a:t>
            </a:r>
            <a:r>
              <a:rPr lang="en-GB" sz="1200" kern="1200" dirty="0" err="1">
                <a:solidFill>
                  <a:schemeClr val="tx1"/>
                </a:solidFill>
                <a:effectLst/>
                <a:latin typeface="+mn-lt"/>
                <a:ea typeface="+mn-ea"/>
                <a:cs typeface="+mn-cs"/>
              </a:rPr>
              <a:t>lgra</a:t>
            </a:r>
            <a:r>
              <a:rPr lang="en-GB" sz="1200" kern="1200" dirty="0">
                <a:solidFill>
                  <a:schemeClr val="tx1"/>
                </a:solidFill>
                <a:effectLst/>
                <a:latin typeface="+mn-lt"/>
                <a:ea typeface="+mn-ea"/>
                <a:cs typeface="+mn-cs"/>
              </a:rPr>
              <a:t> which done as way to encourage something. Encouraging us to hold 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49:04 </a:t>
            </a:r>
            <a:r>
              <a:rPr lang="en-GB" sz="1200" kern="1200" dirty="0" err="1">
                <a:solidFill>
                  <a:schemeClr val="tx1"/>
                </a:solidFill>
                <a:effectLst/>
                <a:latin typeface="+mn-lt"/>
                <a:ea typeface="+mn-ea"/>
                <a:cs typeface="+mn-cs"/>
              </a:rPr>
              <a:t>fitratulah</a:t>
            </a:r>
            <a:r>
              <a:rPr lang="en-GB" sz="1200" kern="1200" dirty="0">
                <a:solidFill>
                  <a:schemeClr val="tx1"/>
                </a:solidFill>
                <a:effectLst/>
                <a:latin typeface="+mn-lt"/>
                <a:ea typeface="+mn-ea"/>
                <a:cs typeface="+mn-cs"/>
              </a:rPr>
              <a:t>-Doesn't mean God has a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like </a:t>
            </a:r>
            <a:r>
              <a:rPr lang="en-GB" sz="1200" kern="1200" dirty="0" err="1">
                <a:solidFill>
                  <a:schemeClr val="tx1"/>
                </a:solidFill>
                <a:effectLst/>
                <a:latin typeface="+mn-lt"/>
                <a:ea typeface="+mn-ea"/>
                <a:cs typeface="+mn-cs"/>
              </a:rPr>
              <a:t>Baytulah</a:t>
            </a:r>
            <a:r>
              <a:rPr lang="en-GB" sz="1200" kern="1200" dirty="0">
                <a:solidFill>
                  <a:schemeClr val="tx1"/>
                </a:solidFill>
                <a:effectLst/>
                <a:latin typeface="+mn-lt"/>
                <a:ea typeface="+mn-ea"/>
                <a:cs typeface="+mn-cs"/>
              </a:rPr>
              <a:t>, or Saifullah</a:t>
            </a:r>
          </a:p>
          <a:p>
            <a:r>
              <a:rPr lang="en-GB" sz="1200" kern="1200" dirty="0">
                <a:solidFill>
                  <a:schemeClr val="tx1"/>
                </a:solidFill>
                <a:effectLst/>
                <a:latin typeface="+mn-lt"/>
                <a:ea typeface="+mn-ea"/>
                <a:cs typeface="+mn-cs"/>
              </a:rPr>
              <a:t>49:30 here it meant the, Noble, Glorious, exalted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is extremely good, Praised. 50: 381 people upon a </a:t>
            </a:r>
            <a:r>
              <a:rPr lang="en-GB" sz="1200" kern="1200" dirty="0" err="1">
                <a:solidFill>
                  <a:schemeClr val="tx1"/>
                </a:solidFill>
                <a:effectLst/>
                <a:latin typeface="+mn-lt"/>
                <a:ea typeface="+mn-ea"/>
                <a:cs typeface="+mn-cs"/>
              </a:rPr>
              <a:t>fitral</a:t>
            </a:r>
            <a:r>
              <a:rPr lang="en-GB" sz="1200" kern="1200" dirty="0">
                <a:solidFill>
                  <a:schemeClr val="tx1"/>
                </a:solidFill>
                <a:effectLst/>
                <a:latin typeface="+mn-lt"/>
                <a:ea typeface="+mn-ea"/>
                <a:cs typeface="+mn-cs"/>
              </a:rPr>
              <a:t> preposition here means </a:t>
            </a:r>
            <a:r>
              <a:rPr lang="en-GB" sz="1200" kern="1200" dirty="0" err="1">
                <a:solidFill>
                  <a:schemeClr val="tx1"/>
                </a:solidFill>
                <a:effectLst/>
                <a:latin typeface="+mn-lt"/>
                <a:ea typeface="+mn-ea"/>
                <a:cs typeface="+mn-cs"/>
              </a:rPr>
              <a:t>tamakkun</a:t>
            </a:r>
            <a:r>
              <a:rPr lang="en-GB" sz="1200" kern="1200" dirty="0">
                <a:solidFill>
                  <a:schemeClr val="tx1"/>
                </a:solidFill>
                <a:effectLst/>
                <a:latin typeface="+mn-lt"/>
                <a:ea typeface="+mn-ea"/>
                <a:cs typeface="+mn-cs"/>
              </a:rPr>
              <a:t> al-Tam. The attribute is completely true of the thing is describes. so here people described by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54: 28 Hadith p.241 to p.265</a:t>
            </a:r>
          </a:p>
          <a:p>
            <a:r>
              <a:rPr lang="en-GB" sz="1200" kern="1200" dirty="0">
                <a:solidFill>
                  <a:schemeClr val="tx1"/>
                </a:solidFill>
                <a:effectLst/>
                <a:latin typeface="+mn-lt"/>
                <a:ea typeface="+mn-ea"/>
                <a:cs typeface="+mn-cs"/>
              </a:rPr>
              <a:t>In Muslim, - </a:t>
            </a:r>
            <a:r>
              <a:rPr lang="en-GB" sz="1200" kern="1200" dirty="0" err="1">
                <a:solidFill>
                  <a:schemeClr val="tx1"/>
                </a:solidFill>
                <a:effectLst/>
                <a:latin typeface="+mn-lt"/>
                <a:ea typeface="+mn-ea"/>
                <a:cs typeface="+mn-cs"/>
              </a:rPr>
              <a:t>Qudsi</a:t>
            </a:r>
            <a:r>
              <a:rPr lang="en-GB" sz="1200" kern="1200" dirty="0">
                <a:solidFill>
                  <a:schemeClr val="tx1"/>
                </a:solidFill>
                <a:effectLst/>
                <a:latin typeface="+mn-lt"/>
                <a:ea typeface="+mn-ea"/>
                <a:cs typeface="+mn-cs"/>
              </a:rPr>
              <a:t> has 4 transmissions of the hadith</a:t>
            </a:r>
          </a:p>
          <a:p>
            <a:r>
              <a:rPr lang="en-GB" sz="1200" kern="1200" dirty="0">
                <a:solidFill>
                  <a:schemeClr val="tx1"/>
                </a:solidFill>
                <a:effectLst/>
                <a:latin typeface="+mn-lt"/>
                <a:ea typeface="+mn-ea"/>
                <a:cs typeface="+mn-cs"/>
              </a:rPr>
              <a:t>55: 18 chapter' attributes in the world by which the people of paradise and fire are known' 7136 from </a:t>
            </a:r>
            <a:r>
              <a:rPr lang="en-GB" sz="1200" kern="1200" dirty="0" err="1">
                <a:solidFill>
                  <a:schemeClr val="tx1"/>
                </a:solidFill>
                <a:effectLst/>
                <a:latin typeface="+mn-lt"/>
                <a:ea typeface="+mn-ea"/>
                <a:cs typeface="+mn-cs"/>
              </a:rPr>
              <a:t>Ayadh</a:t>
            </a:r>
            <a:r>
              <a:rPr lang="en-GB" sz="1200" kern="1200" dirty="0">
                <a:solidFill>
                  <a:schemeClr val="tx1"/>
                </a:solidFill>
                <a:effectLst/>
                <a:latin typeface="+mn-lt"/>
                <a:ea typeface="+mn-ea"/>
                <a:cs typeface="+mn-cs"/>
              </a:rPr>
              <a:t> b. </a:t>
            </a:r>
            <a:r>
              <a:rPr lang="en-GB" sz="1200" kern="1200" dirty="0" err="1">
                <a:solidFill>
                  <a:schemeClr val="tx1"/>
                </a:solidFill>
                <a:effectLst/>
                <a:latin typeface="+mn-lt"/>
                <a:ea typeface="+mn-ea"/>
                <a:cs typeface="+mn-cs"/>
              </a:rPr>
              <a:t>Himar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hadith posits that all of humankind are Haneef and </a:t>
            </a:r>
            <a:r>
              <a:rPr lang="en-GB" sz="1200" kern="1200" dirty="0" err="1">
                <a:solidFill>
                  <a:schemeClr val="tx1"/>
                </a:solidFill>
                <a:effectLst/>
                <a:latin typeface="+mn-lt"/>
                <a:ea typeface="+mn-ea"/>
                <a:cs typeface="+mn-cs"/>
              </a:rPr>
              <a:t>shaytan</a:t>
            </a:r>
            <a:r>
              <a:rPr lang="en-GB" sz="1200" kern="1200" dirty="0">
                <a:solidFill>
                  <a:schemeClr val="tx1"/>
                </a:solidFill>
                <a:effectLst/>
                <a:latin typeface="+mn-lt"/>
                <a:ea typeface="+mn-ea"/>
                <a:cs typeface="+mn-cs"/>
              </a:rPr>
              <a:t> and demonic influences causes them to deviate. In a variant 'change'</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102:03. Hadith turuq are a testimony of how the schools formulate. A major part of Dr Umar's thesis on Imam Malik and the first legal theories was to establish the authenticity of hadith</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06:34 it's only the western </a:t>
            </a:r>
            <a:r>
              <a:rPr lang="en-GB" sz="1200" kern="1200" dirty="0" err="1">
                <a:solidFill>
                  <a:schemeClr val="tx1"/>
                </a:solidFill>
                <a:effectLst/>
                <a:latin typeface="+mn-lt"/>
                <a:ea typeface="+mn-ea"/>
                <a:cs typeface="+mn-cs"/>
              </a:rPr>
              <a:t>christians</a:t>
            </a:r>
            <a:r>
              <a:rPr lang="en-GB" sz="1200" kern="1200" dirty="0">
                <a:solidFill>
                  <a:schemeClr val="tx1"/>
                </a:solidFill>
                <a:effectLst/>
                <a:latin typeface="+mn-lt"/>
                <a:ea typeface="+mn-ea"/>
                <a:cs typeface="+mn-cs"/>
              </a:rPr>
              <a:t> that believe in the original sin not the Coptic Christians, Jacobite, Armenian Christian, or the Greek Orthodox, - it was a feature of the Catholic and Protestant western Christians,</a:t>
            </a:r>
          </a:p>
          <a:p>
            <a:r>
              <a:rPr lang="en-GB" sz="1200" kern="1200" dirty="0">
                <a:solidFill>
                  <a:schemeClr val="tx1"/>
                </a:solidFill>
                <a:effectLst/>
                <a:latin typeface="+mn-lt"/>
                <a:ea typeface="+mn-ea"/>
                <a:cs typeface="+mn-cs"/>
              </a:rPr>
              <a:t>Introduced by </a:t>
            </a:r>
            <a:r>
              <a:rPr lang="en-GB" sz="1200" kern="1200" dirty="0" err="1">
                <a:solidFill>
                  <a:schemeClr val="tx1"/>
                </a:solidFill>
                <a:effectLst/>
                <a:latin typeface="+mn-lt"/>
                <a:ea typeface="+mn-ea"/>
                <a:cs typeface="+mn-cs"/>
              </a:rPr>
              <a:t>st.</a:t>
            </a:r>
            <a:r>
              <a:rPr lang="en-GB" sz="1200" kern="1200" dirty="0">
                <a:solidFill>
                  <a:schemeClr val="tx1"/>
                </a:solidFill>
                <a:effectLst/>
                <a:latin typeface="+mn-lt"/>
                <a:ea typeface="+mn-ea"/>
                <a:cs typeface="+mn-cs"/>
              </a:rPr>
              <a:t> Augustine-He does that to buttress the notion of Christ as the only means of salvation. original sin</a:t>
            </a:r>
          </a:p>
          <a:p>
            <a:r>
              <a:rPr lang="en-GB" sz="1200" kern="1200" dirty="0">
                <a:solidFill>
                  <a:schemeClr val="tx1"/>
                </a:solidFill>
                <a:effectLst/>
                <a:latin typeface="+mn-lt"/>
                <a:ea typeface="+mn-ea"/>
                <a:cs typeface="+mn-cs"/>
              </a:rPr>
              <a:t>107:45 A Keltic monk called </a:t>
            </a:r>
            <a:r>
              <a:rPr lang="en-GB" sz="1200" kern="1200" dirty="0" err="1">
                <a:solidFill>
                  <a:schemeClr val="tx1"/>
                </a:solidFill>
                <a:effectLst/>
                <a:latin typeface="+mn-lt"/>
                <a:ea typeface="+mn-ea"/>
                <a:cs typeface="+mn-cs"/>
              </a:rPr>
              <a:t>palagious</a:t>
            </a:r>
            <a:r>
              <a:rPr lang="en-GB" sz="1200" kern="1200" dirty="0">
                <a:solidFill>
                  <a:schemeClr val="tx1"/>
                </a:solidFill>
                <a:effectLst/>
                <a:latin typeface="+mn-lt"/>
                <a:ea typeface="+mn-ea"/>
                <a:cs typeface="+mn-cs"/>
              </a:rPr>
              <a:t>, tied in Britain</a:t>
            </a:r>
          </a:p>
          <a:p>
            <a:r>
              <a:rPr lang="en-GB" sz="1200" kern="1200" dirty="0">
                <a:solidFill>
                  <a:schemeClr val="tx1"/>
                </a:solidFill>
                <a:effectLst/>
                <a:latin typeface="+mn-lt"/>
                <a:ea typeface="+mn-ea"/>
                <a:cs typeface="+mn-cs"/>
              </a:rPr>
              <a:t>lead a battle against Augustine, who lived in Tunisia over this idea. And was defeated by Augustine. .</a:t>
            </a:r>
          </a:p>
          <a:p>
            <a:r>
              <a:rPr lang="en-GB" sz="1200" kern="1200" dirty="0">
                <a:solidFill>
                  <a:schemeClr val="tx1"/>
                </a:solidFill>
                <a:effectLst/>
                <a:latin typeface="+mn-lt"/>
                <a:ea typeface="+mn-ea"/>
                <a:cs typeface="+mn-cs"/>
              </a:rPr>
              <a:t>109:37 This entailed Adam being in Sin and was in Hell and it was Jesus's Sacrifice that saved him .</a:t>
            </a:r>
          </a:p>
          <a:p>
            <a:r>
              <a:rPr lang="en-GB" sz="1200" kern="1200" dirty="0">
                <a:solidFill>
                  <a:schemeClr val="tx1"/>
                </a:solidFill>
                <a:effectLst/>
                <a:latin typeface="+mn-lt"/>
                <a:ea typeface="+mn-ea"/>
                <a:cs typeface="+mn-cs"/>
              </a:rPr>
              <a:t>110: 53- with us all children are in paradise p. 3.40 and p. 351</a:t>
            </a:r>
          </a:p>
          <a:p>
            <a:r>
              <a:rPr lang="en-GB" sz="1200" kern="1200" dirty="0">
                <a:solidFill>
                  <a:schemeClr val="tx1"/>
                </a:solidFill>
                <a:effectLst/>
                <a:latin typeface="+mn-lt"/>
                <a:ea typeface="+mn-ea"/>
                <a:cs typeface="+mn-cs"/>
              </a:rPr>
              <a:t>before maturity gathered in the nursery of Abraham, many of our great scholars took this position-al-</a:t>
            </a:r>
            <a:r>
              <a:rPr lang="en-GB" sz="1200" kern="1200" dirty="0" err="1">
                <a:solidFill>
                  <a:schemeClr val="tx1"/>
                </a:solidFill>
                <a:effectLst/>
                <a:latin typeface="+mn-lt"/>
                <a:ea typeface="+mn-ea"/>
                <a:cs typeface="+mn-cs"/>
              </a:rPr>
              <a:t>Qurtubi</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1:15:00-Hadih of the Miraj and mentioning the nursery of Abraham, the children around him are the children of idolaters</a:t>
            </a:r>
          </a:p>
          <a:p>
            <a:r>
              <a:rPr lang="en-GB" sz="1200" kern="1200" dirty="0">
                <a:solidFill>
                  <a:schemeClr val="tx1"/>
                </a:solidFill>
                <a:effectLst/>
                <a:latin typeface="+mn-lt"/>
                <a:ea typeface="+mn-ea"/>
                <a:cs typeface="+mn-cs"/>
              </a:rPr>
              <a:t>The two Angels were Jibril and </a:t>
            </a:r>
            <a:r>
              <a:rPr lang="en-GB" sz="1200" kern="1200" dirty="0" err="1">
                <a:solidFill>
                  <a:schemeClr val="tx1"/>
                </a:solidFill>
                <a:effectLst/>
                <a:latin typeface="+mn-lt"/>
                <a:ea typeface="+mn-ea"/>
                <a:cs typeface="+mn-cs"/>
              </a:rPr>
              <a:t>Mikail</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variants state Muslim children and all children borne 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1:23:00 al </a:t>
            </a:r>
            <a:r>
              <a:rPr lang="en-GB" sz="1200" kern="1200" dirty="0" err="1">
                <a:solidFill>
                  <a:schemeClr val="tx1"/>
                </a:solidFill>
                <a:effectLst/>
                <a:latin typeface="+mn-lt"/>
                <a:ea typeface="+mn-ea"/>
                <a:cs typeface="+mn-cs"/>
              </a:rPr>
              <a:t>Isra</a:t>
            </a:r>
            <a:r>
              <a:rPr lang="en-GB" sz="1200" kern="1200" dirty="0">
                <a:solidFill>
                  <a:schemeClr val="tx1"/>
                </a:solidFill>
                <a:effectLst/>
                <a:latin typeface="+mn-lt"/>
                <a:ea typeface="+mn-ea"/>
                <a:cs typeface="+mn-cs"/>
              </a:rPr>
              <a:t> 17:15 'we do not punish a people until we send them a messenger.'</a:t>
            </a:r>
          </a:p>
          <a:p>
            <a:r>
              <a:rPr lang="en-GB" sz="1200" kern="1200" dirty="0">
                <a:solidFill>
                  <a:schemeClr val="tx1"/>
                </a:solidFill>
                <a:effectLst/>
                <a:latin typeface="+mn-lt"/>
                <a:ea typeface="+mn-ea"/>
                <a:cs typeface="+mn-cs"/>
              </a:rPr>
              <a:t>1:23:53 Ibn Hajar notes that due to the many reports about the unseen regarding matters of Heaven and Hell that the </a:t>
            </a:r>
            <a:r>
              <a:rPr lang="en-GB" sz="1200" kern="1200" dirty="0" err="1">
                <a:solidFill>
                  <a:schemeClr val="tx1"/>
                </a:solidFill>
                <a:effectLst/>
                <a:latin typeface="+mn-lt"/>
                <a:ea typeface="+mn-ea"/>
                <a:cs typeface="+mn-cs"/>
              </a:rPr>
              <a:t>miiraj</a:t>
            </a:r>
            <a:r>
              <a:rPr lang="en-GB" sz="1200" kern="1200" dirty="0">
                <a:solidFill>
                  <a:schemeClr val="tx1"/>
                </a:solidFill>
                <a:effectLst/>
                <a:latin typeface="+mn-lt"/>
                <a:ea typeface="+mn-ea"/>
                <a:cs typeface="+mn-cs"/>
              </a:rPr>
              <a:t>. happened Many times, be that and in various states for the Messenger, body and soul and just soul</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1:24:32 Hadith well established </a:t>
            </a:r>
            <a:r>
              <a:rPr lang="en-GB" sz="1200" kern="1200" dirty="0" err="1">
                <a:solidFill>
                  <a:schemeClr val="tx1"/>
                </a:solidFill>
                <a:effectLst/>
                <a:latin typeface="+mn-lt"/>
                <a:ea typeface="+mn-ea"/>
                <a:cs typeface="+mn-cs"/>
              </a:rPr>
              <a:t>Acc</a:t>
            </a:r>
            <a:r>
              <a:rPr lang="en-GB" sz="1200" kern="1200" dirty="0">
                <a:solidFill>
                  <a:schemeClr val="tx1"/>
                </a:solidFill>
                <a:effectLst/>
                <a:latin typeface="+mn-lt"/>
                <a:ea typeface="+mn-ea"/>
                <a:cs typeface="+mn-cs"/>
              </a:rPr>
              <a:t> to Ibn </a:t>
            </a:r>
            <a:r>
              <a:rPr lang="en-GB" sz="1200" kern="1200" dirty="0" err="1">
                <a:solidFill>
                  <a:schemeClr val="tx1"/>
                </a:solidFill>
                <a:effectLst/>
                <a:latin typeface="+mn-lt"/>
                <a:ea typeface="+mn-ea"/>
                <a:cs typeface="+mn-cs"/>
              </a:rPr>
              <a:t>Abdal</a:t>
            </a:r>
            <a:r>
              <a:rPr lang="en-GB" sz="1200" kern="1200" dirty="0">
                <a:solidFill>
                  <a:schemeClr val="tx1"/>
                </a:solidFill>
                <a:effectLst/>
                <a:latin typeface="+mn-lt"/>
                <a:ea typeface="+mn-ea"/>
                <a:cs typeface="+mn-cs"/>
              </a:rPr>
              <a:t> bar. has many transmissions. Imam Malik's Version' Every child is born on its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and it is complete..</a:t>
            </a:r>
          </a:p>
          <a:p>
            <a:r>
              <a:rPr lang="en-GB" sz="1200" kern="1200" dirty="0">
                <a:solidFill>
                  <a:schemeClr val="tx1"/>
                </a:solidFill>
                <a:effectLst/>
                <a:latin typeface="+mn-lt"/>
                <a:ea typeface="+mn-ea"/>
                <a:cs typeface="+mn-cs"/>
              </a:rPr>
              <a:t>Other versions ' No child is born except upon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 greater emphasis. P. 266-P. 307</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P.308-P. 339 'All people born on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refers to the first</a:t>
            </a:r>
          </a:p>
          <a:p>
            <a:r>
              <a:rPr lang="en-GB" sz="1200" kern="1200" dirty="0">
                <a:solidFill>
                  <a:schemeClr val="tx1"/>
                </a:solidFill>
                <a:effectLst/>
                <a:latin typeface="+mn-lt"/>
                <a:ea typeface="+mn-ea"/>
                <a:cs typeface="+mn-cs"/>
              </a:rPr>
              <a:t>Covenant and this is the same in all Human Being</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1:30:00 Q and A</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 In a world that very much reversing the whole idea (media)</a:t>
            </a:r>
          </a:p>
          <a:p>
            <a:r>
              <a:rPr lang="en-GB" sz="1200" kern="1200" dirty="0">
                <a:solidFill>
                  <a:schemeClr val="tx1"/>
                </a:solidFill>
                <a:effectLst/>
                <a:latin typeface="+mn-lt"/>
                <a:ea typeface="+mn-ea"/>
                <a:cs typeface="+mn-cs"/>
              </a:rPr>
              <a:t>of what is right a wrong and wrong as Common what can we do? (Never make a molehill into a mountain but make every </a:t>
            </a:r>
            <a:r>
              <a:rPr lang="en-GB" sz="1200" kern="1200" dirty="0" err="1">
                <a:solidFill>
                  <a:schemeClr val="tx1"/>
                </a:solidFill>
                <a:effectLst/>
                <a:latin typeface="+mn-lt"/>
                <a:ea typeface="+mn-ea"/>
                <a:cs typeface="+mn-cs"/>
              </a:rPr>
              <a:t>moutain</a:t>
            </a:r>
            <a:r>
              <a:rPr lang="en-GB" sz="1200" kern="1200" dirty="0">
                <a:solidFill>
                  <a:schemeClr val="tx1"/>
                </a:solidFill>
                <a:effectLst/>
                <a:latin typeface="+mn-lt"/>
                <a:ea typeface="+mn-ea"/>
                <a:cs typeface="+mn-cs"/>
              </a:rPr>
              <a:t> Into a molehill.)</a:t>
            </a:r>
          </a:p>
          <a:p>
            <a:r>
              <a:rPr lang="en-GB" sz="1200" kern="1200" dirty="0">
                <a:solidFill>
                  <a:schemeClr val="tx1"/>
                </a:solidFill>
                <a:effectLst/>
                <a:latin typeface="+mn-lt"/>
                <a:ea typeface="+mn-ea"/>
                <a:cs typeface="+mn-cs"/>
              </a:rPr>
              <a:t>A principle that needs to be emphasised</a:t>
            </a:r>
          </a:p>
          <a:p>
            <a:r>
              <a:rPr lang="en-GB" sz="1200" kern="1200" dirty="0">
                <a:solidFill>
                  <a:schemeClr val="tx1"/>
                </a:solidFill>
                <a:effectLst/>
                <a:latin typeface="+mn-lt"/>
                <a:ea typeface="+mn-ea"/>
                <a:cs typeface="+mn-cs"/>
              </a:rPr>
              <a:t>e.g. traditional physicians do that, they make you at ease Always gives the patient hope. Hug and kiss your children, put them in touch with animals.</a:t>
            </a:r>
          </a:p>
          <a:p>
            <a:r>
              <a:rPr lang="en-GB" sz="1200" kern="1200" dirty="0">
                <a:solidFill>
                  <a:schemeClr val="tx1"/>
                </a:solidFill>
                <a:effectLst/>
                <a:latin typeface="+mn-lt"/>
                <a:ea typeface="+mn-ea"/>
                <a:cs typeface="+mn-cs"/>
              </a:rPr>
              <a:t>1:38: 50 Bond with nature</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1:39:40</a:t>
            </a:r>
          </a:p>
          <a:p>
            <a:r>
              <a:rPr lang="en-GB" sz="1200" kern="1200" dirty="0">
                <a:solidFill>
                  <a:schemeClr val="tx1"/>
                </a:solidFill>
                <a:effectLst/>
                <a:latin typeface="+mn-lt"/>
                <a:ea typeface="+mn-ea"/>
                <a:cs typeface="+mn-cs"/>
              </a:rPr>
              <a:t>2.How do we Understand when people ascribe things as a distorted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like a woman wants to work?</a:t>
            </a:r>
          </a:p>
          <a:p>
            <a:r>
              <a:rPr lang="en-GB" sz="1200" kern="1200" dirty="0">
                <a:solidFill>
                  <a:schemeClr val="tx1"/>
                </a:solidFill>
                <a:effectLst/>
                <a:latin typeface="+mn-lt"/>
                <a:ea typeface="+mn-ea"/>
                <a:cs typeface="+mn-cs"/>
              </a:rPr>
              <a:t>There are accusations and shouldn't be considered.</a:t>
            </a:r>
          </a:p>
          <a:p>
            <a:r>
              <a:rPr lang="en-GB" sz="1200" kern="1200" dirty="0">
                <a:solidFill>
                  <a:schemeClr val="tx1"/>
                </a:solidFill>
                <a:effectLst/>
                <a:latin typeface="+mn-lt"/>
                <a:ea typeface="+mn-ea"/>
                <a:cs typeface="+mn-cs"/>
              </a:rPr>
              <a:t>3. Did the messenger of Allah </a:t>
            </a:r>
            <a:r>
              <a:rPr lang="en-GB" sz="1200" kern="1200" dirty="0" err="1">
                <a:solidFill>
                  <a:schemeClr val="tx1"/>
                </a:solidFill>
                <a:effectLst/>
                <a:latin typeface="+mn-lt"/>
                <a:ea typeface="+mn-ea"/>
                <a:cs typeface="+mn-cs"/>
              </a:rPr>
              <a:t>hme</a:t>
            </a:r>
            <a:r>
              <a:rPr lang="en-GB" sz="1200" kern="1200" dirty="0">
                <a:solidFill>
                  <a:schemeClr val="tx1"/>
                </a:solidFill>
                <a:effectLst/>
                <a:latin typeface="+mn-lt"/>
                <a:ea typeface="+mn-ea"/>
                <a:cs typeface="+mn-cs"/>
              </a:rPr>
              <a:t> the strongest Fitra?</a:t>
            </a:r>
          </a:p>
          <a:p>
            <a:r>
              <a:rPr lang="en-GB" sz="1200" kern="1200" dirty="0">
                <a:solidFill>
                  <a:schemeClr val="tx1"/>
                </a:solidFill>
                <a:effectLst/>
                <a:latin typeface="+mn-lt"/>
                <a:ea typeface="+mn-ea"/>
                <a:cs typeface="+mn-cs"/>
              </a:rPr>
              <a:t>It was the most perfect and the most strongest</a:t>
            </a:r>
          </a:p>
          <a:p>
            <a:r>
              <a:rPr lang="en-GB" sz="1200" kern="1200" dirty="0">
                <a:solidFill>
                  <a:schemeClr val="tx1"/>
                </a:solidFill>
                <a:effectLst/>
                <a:latin typeface="+mn-lt"/>
                <a:ea typeface="+mn-ea"/>
                <a:cs typeface="+mn-cs"/>
              </a:rPr>
              <a:t>in its attainment to nature, as true for messengers and prophets their </a:t>
            </a:r>
            <a:r>
              <a:rPr lang="en-GB" sz="1200" kern="1200" dirty="0" err="1">
                <a:solidFill>
                  <a:schemeClr val="tx1"/>
                </a:solidFill>
                <a:effectLst/>
                <a:latin typeface="+mn-lt"/>
                <a:ea typeface="+mn-ea"/>
                <a:cs typeface="+mn-cs"/>
              </a:rPr>
              <a:t>fitras</a:t>
            </a:r>
            <a:r>
              <a:rPr lang="en-GB" sz="1200" kern="1200" dirty="0">
                <a:solidFill>
                  <a:schemeClr val="tx1"/>
                </a:solidFill>
                <a:effectLst/>
                <a:latin typeface="+mn-lt"/>
                <a:ea typeface="+mn-ea"/>
                <a:cs typeface="+mn-cs"/>
              </a:rPr>
              <a:t> are not the same as ours.</a:t>
            </a:r>
          </a:p>
          <a:p>
            <a:r>
              <a:rPr lang="en-GB" sz="1200" kern="1200" dirty="0">
                <a:solidFill>
                  <a:schemeClr val="tx1"/>
                </a:solidFill>
                <a:effectLst/>
                <a:latin typeface="+mn-lt"/>
                <a:ea typeface="+mn-ea"/>
                <a:cs typeface="+mn-cs"/>
              </a:rPr>
              <a:t>As for great people of God they are always balancing their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and becoming more refined.</a:t>
            </a:r>
          </a:p>
          <a:p>
            <a:r>
              <a:rPr lang="en-GB" sz="1200" kern="1200" dirty="0">
                <a:solidFill>
                  <a:schemeClr val="tx1"/>
                </a:solidFill>
                <a:effectLst/>
                <a:latin typeface="+mn-lt"/>
                <a:ea typeface="+mn-ea"/>
                <a:cs typeface="+mn-cs"/>
              </a:rPr>
              <a:t>1: 44: 10</a:t>
            </a:r>
          </a:p>
          <a:p>
            <a:r>
              <a:rPr lang="en-GB" sz="1200" kern="1200" dirty="0">
                <a:solidFill>
                  <a:schemeClr val="tx1"/>
                </a:solidFill>
                <a:effectLst/>
                <a:latin typeface="+mn-lt"/>
                <a:ea typeface="+mn-ea"/>
                <a:cs typeface="+mn-cs"/>
              </a:rPr>
              <a:t>4. How do you go about orientating your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when you feel a ashamed and not loved? we have people that are hurt by the</a:t>
            </a:r>
          </a:p>
          <a:p>
            <a:r>
              <a:rPr lang="en-GB" sz="1200" kern="1200" dirty="0">
                <a:solidFill>
                  <a:schemeClr val="tx1"/>
                </a:solidFill>
                <a:effectLst/>
                <a:latin typeface="+mn-lt"/>
                <a:ea typeface="+mn-ea"/>
                <a:cs typeface="+mn-cs"/>
              </a:rPr>
              <a:t>ones that should love them and even abused by the ones that should love them.</a:t>
            </a:r>
          </a:p>
          <a:p>
            <a:r>
              <a:rPr lang="en-GB" sz="1200" kern="1200" dirty="0">
                <a:solidFill>
                  <a:schemeClr val="tx1"/>
                </a:solidFill>
                <a:effectLst/>
                <a:latin typeface="+mn-lt"/>
                <a:ea typeface="+mn-ea"/>
                <a:cs typeface="+mn-cs"/>
              </a:rPr>
              <a:t>In this regard God is the one that intervenes and have immense hope and prayer for them. Intervenes by blessing them with experiences of the unseen.</a:t>
            </a:r>
          </a:p>
          <a:p>
            <a:r>
              <a:rPr lang="en-GB" sz="1200" kern="1200" dirty="0">
                <a:solidFill>
                  <a:schemeClr val="tx1"/>
                </a:solidFill>
                <a:effectLst/>
                <a:latin typeface="+mn-lt"/>
                <a:ea typeface="+mn-ea"/>
                <a:cs typeface="+mn-cs"/>
              </a:rPr>
              <a:t>1:50:40</a:t>
            </a:r>
          </a:p>
          <a:p>
            <a:r>
              <a:rPr lang="en-GB" sz="1200" kern="1200" dirty="0">
                <a:solidFill>
                  <a:schemeClr val="tx1"/>
                </a:solidFill>
                <a:effectLst/>
                <a:latin typeface="+mn-lt"/>
                <a:ea typeface="+mn-ea"/>
                <a:cs typeface="+mn-cs"/>
              </a:rPr>
              <a:t>5.Are some people evil by their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No.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knows all that is evil, so it can identify that, not indulge in.</a:t>
            </a:r>
          </a:p>
          <a:p>
            <a:r>
              <a:rPr lang="en-GB" sz="1200" kern="1200" dirty="0">
                <a:solidFill>
                  <a:schemeClr val="tx1"/>
                </a:solidFill>
                <a:effectLst/>
                <a:latin typeface="+mn-lt"/>
                <a:ea typeface="+mn-ea"/>
                <a:cs typeface="+mn-cs"/>
              </a:rPr>
              <a:t>1:53:56</a:t>
            </a:r>
          </a:p>
          <a:p>
            <a:r>
              <a:rPr lang="en-GB" sz="1200" kern="1200" dirty="0">
                <a:solidFill>
                  <a:schemeClr val="tx1"/>
                </a:solidFill>
                <a:effectLst/>
                <a:latin typeface="+mn-lt"/>
                <a:ea typeface="+mn-ea"/>
                <a:cs typeface="+mn-cs"/>
              </a:rPr>
              <a:t>6. How can I prove the </a:t>
            </a:r>
            <a:r>
              <a:rPr lang="en-GB" sz="1200" kern="1200" dirty="0" err="1">
                <a:solidFill>
                  <a:schemeClr val="tx1"/>
                </a:solidFill>
                <a:effectLst/>
                <a:latin typeface="+mn-lt"/>
                <a:ea typeface="+mn-ea"/>
                <a:cs typeface="+mn-cs"/>
              </a:rPr>
              <a:t>fitra</a:t>
            </a:r>
            <a:r>
              <a:rPr lang="en-GB" sz="1200" kern="1200" dirty="0">
                <a:solidFill>
                  <a:schemeClr val="tx1"/>
                </a:solidFill>
                <a:effectLst/>
                <a:latin typeface="+mn-lt"/>
                <a:ea typeface="+mn-ea"/>
                <a:cs typeface="+mn-cs"/>
              </a:rPr>
              <a:t> scientifically?</a:t>
            </a:r>
          </a:p>
          <a:p>
            <a:r>
              <a:rPr lang="en-GB" sz="1200" kern="1200" dirty="0">
                <a:solidFill>
                  <a:schemeClr val="tx1"/>
                </a:solidFill>
                <a:effectLst/>
                <a:latin typeface="+mn-lt"/>
                <a:ea typeface="+mn-ea"/>
                <a:cs typeface="+mn-cs"/>
              </a:rPr>
              <a:t>Science can only describe and measure and show us the</a:t>
            </a:r>
          </a:p>
          <a:p>
            <a:r>
              <a:rPr lang="en-GB" sz="1200" kern="1200" dirty="0">
                <a:solidFill>
                  <a:schemeClr val="tx1"/>
                </a:solidFill>
                <a:effectLst/>
                <a:latin typeface="+mn-lt"/>
                <a:ea typeface="+mn-ea"/>
                <a:cs typeface="+mn-cs"/>
              </a:rPr>
              <a:t>connection between things. </a:t>
            </a:r>
            <a:r>
              <a:rPr lang="en-GB" sz="1200" kern="1200" dirty="0" err="1">
                <a:solidFill>
                  <a:schemeClr val="tx1"/>
                </a:solidFill>
                <a:effectLst/>
                <a:latin typeface="+mn-lt"/>
                <a:ea typeface="+mn-ea"/>
                <a:cs typeface="+mn-cs"/>
              </a:rPr>
              <a:t>Sciene</a:t>
            </a:r>
            <a:r>
              <a:rPr lang="en-GB" sz="1200" kern="1200" dirty="0">
                <a:solidFill>
                  <a:schemeClr val="tx1"/>
                </a:solidFill>
                <a:effectLst/>
                <a:latin typeface="+mn-lt"/>
                <a:ea typeface="+mn-ea"/>
                <a:cs typeface="+mn-cs"/>
              </a:rPr>
              <a:t> only works in a limited domain, that which we Can see, touch, hear, and smell.</a:t>
            </a:r>
          </a:p>
          <a:p>
            <a:r>
              <a:rPr lang="en-GB" sz="1200" kern="1200" dirty="0">
                <a:solidFill>
                  <a:schemeClr val="tx1"/>
                </a:solidFill>
                <a:effectLst/>
                <a:latin typeface="+mn-lt"/>
                <a:ea typeface="+mn-ea"/>
                <a:cs typeface="+mn-cs"/>
              </a:rPr>
              <a:t>Therefore science is fundamentally operational and Can not tell us everything. The only way science can tell and speak of reality is if you add to it Metaphysics. The theory of the Big ban is only a theory within it are certain contradictions it may be in the future disproven. It all came out of a single point. Many Scientist say that this is creation from nothing.</a:t>
            </a:r>
          </a:p>
          <a:p>
            <a:r>
              <a:rPr lang="en-GB" sz="1200" kern="1200" dirty="0">
                <a:solidFill>
                  <a:schemeClr val="tx1"/>
                </a:solidFill>
                <a:effectLst/>
                <a:latin typeface="+mn-lt"/>
                <a:ea typeface="+mn-ea"/>
                <a:cs typeface="+mn-cs"/>
              </a:rPr>
              <a:t>Jews, Christians, and Muslim believe in the creation is from nothing Hoyle a major </a:t>
            </a:r>
            <a:r>
              <a:rPr lang="en-GB" sz="1200" kern="1200" dirty="0" err="1">
                <a:solidFill>
                  <a:schemeClr val="tx1"/>
                </a:solidFill>
                <a:effectLst/>
                <a:latin typeface="+mn-lt"/>
                <a:ea typeface="+mn-ea"/>
                <a:cs typeface="+mn-cs"/>
              </a:rPr>
              <a:t>physcist</a:t>
            </a:r>
            <a:r>
              <a:rPr lang="en-GB" sz="1200" kern="1200" dirty="0">
                <a:solidFill>
                  <a:schemeClr val="tx1"/>
                </a:solidFill>
                <a:effectLst/>
                <a:latin typeface="+mn-lt"/>
                <a:ea typeface="+mn-ea"/>
                <a:cs typeface="+mn-cs"/>
              </a:rPr>
              <a:t>-said, 'There shall be no metaphysical intrusion into physics!'</a:t>
            </a:r>
          </a:p>
          <a:p>
            <a:r>
              <a:rPr lang="en-GB" sz="1200" kern="1200" dirty="0">
                <a:solidFill>
                  <a:schemeClr val="tx1"/>
                </a:solidFill>
                <a:effectLst/>
                <a:latin typeface="+mn-lt"/>
                <a:ea typeface="+mn-ea"/>
                <a:cs typeface="+mn-cs"/>
              </a:rPr>
              <a:t>All Science has a certain problem and that is reductionism. Which IS a </a:t>
            </a:r>
            <a:r>
              <a:rPr lang="en-GB" sz="1200" kern="1200" dirty="0" err="1">
                <a:solidFill>
                  <a:schemeClr val="tx1"/>
                </a:solidFill>
                <a:effectLst/>
                <a:latin typeface="+mn-lt"/>
                <a:ea typeface="+mn-ea"/>
                <a:cs typeface="+mn-cs"/>
              </a:rPr>
              <a:t>compartmentalies</a:t>
            </a:r>
            <a:r>
              <a:rPr lang="en-GB" sz="1200" kern="1200" dirty="0">
                <a:solidFill>
                  <a:schemeClr val="tx1"/>
                </a:solidFill>
                <a:effectLst/>
                <a:latin typeface="+mn-lt"/>
                <a:ea typeface="+mn-ea"/>
                <a:cs typeface="+mn-cs"/>
              </a:rPr>
              <a:t>. of thing, without a discussion of </a:t>
            </a:r>
            <a:r>
              <a:rPr lang="en-GB" sz="1200" kern="1200" dirty="0" err="1">
                <a:solidFill>
                  <a:schemeClr val="tx1"/>
                </a:solidFill>
                <a:effectLst/>
                <a:latin typeface="+mn-lt"/>
                <a:ea typeface="+mn-ea"/>
                <a:cs typeface="+mn-cs"/>
              </a:rPr>
              <a:t>nvy</a:t>
            </a:r>
            <a:r>
              <a:rPr lang="en-GB" sz="1200" kern="1200" dirty="0">
                <a:solidFill>
                  <a:schemeClr val="tx1"/>
                </a:solidFill>
                <a:effectLst/>
                <a:latin typeface="+mn-lt"/>
                <a:ea typeface="+mn-ea"/>
                <a:cs typeface="+mn-cs"/>
              </a:rPr>
              <a:t> related features. Science very much has </a:t>
            </a:r>
            <a:r>
              <a:rPr lang="en-GB" sz="1200" kern="1200" dirty="0" err="1">
                <a:solidFill>
                  <a:schemeClr val="tx1"/>
                </a:solidFill>
                <a:effectLst/>
                <a:latin typeface="+mn-lt"/>
                <a:ea typeface="+mn-ea"/>
                <a:cs typeface="+mn-cs"/>
              </a:rPr>
              <a:t>gneu</a:t>
            </a:r>
            <a:r>
              <a:rPr lang="en-GB" sz="1200" kern="1200" dirty="0">
                <a:solidFill>
                  <a:schemeClr val="tx1"/>
                </a:solidFill>
                <a:effectLst/>
                <a:latin typeface="+mn-lt"/>
                <a:ea typeface="+mn-ea"/>
                <a:cs typeface="+mn-cs"/>
              </a:rPr>
              <a:t> is </a:t>
            </a:r>
            <a:r>
              <a:rPr lang="en-GB" sz="1200" kern="1200" dirty="0" err="1">
                <a:solidFill>
                  <a:schemeClr val="tx1"/>
                </a:solidFill>
                <a:effectLst/>
                <a:latin typeface="+mn-lt"/>
                <a:ea typeface="+mn-ea"/>
                <a:cs typeface="+mn-cs"/>
              </a:rPr>
              <a:t>benerhical</a:t>
            </a:r>
            <a:r>
              <a:rPr lang="en-GB" sz="1200" kern="1200" dirty="0">
                <a:solidFill>
                  <a:schemeClr val="tx1"/>
                </a:solidFill>
                <a:effectLst/>
                <a:latin typeface="+mn-lt"/>
                <a:ea typeface="+mn-ea"/>
                <a:cs typeface="+mn-cs"/>
              </a:rPr>
              <a:t> things however, </a:t>
            </a:r>
            <a:r>
              <a:rPr lang="en-GB" sz="1200" kern="1200" dirty="0" err="1">
                <a:solidFill>
                  <a:schemeClr val="tx1"/>
                </a:solidFill>
                <a:effectLst/>
                <a:latin typeface="+mn-lt"/>
                <a:ea typeface="+mn-ea"/>
                <a:cs typeface="+mn-cs"/>
              </a:rPr>
              <a:t>Scienctism</a:t>
            </a:r>
            <a:r>
              <a:rPr lang="en-GB" sz="1200" kern="1200" dirty="0">
                <a:solidFill>
                  <a:schemeClr val="tx1"/>
                </a:solidFill>
                <a:effectLst/>
                <a:latin typeface="+mn-lt"/>
                <a:ea typeface="+mn-ea"/>
                <a:cs typeface="+mn-cs"/>
              </a:rPr>
              <a:t> is an ideology that claims science can give you things that No </a:t>
            </a:r>
            <a:r>
              <a:rPr lang="en-GB" sz="1200" kern="1200" dirty="0" err="1">
                <a:solidFill>
                  <a:schemeClr val="tx1"/>
                </a:solidFill>
                <a:effectLst/>
                <a:latin typeface="+mn-lt"/>
                <a:ea typeface="+mn-ea"/>
                <a:cs typeface="+mn-cs"/>
              </a:rPr>
              <a:t>realy</a:t>
            </a:r>
            <a:r>
              <a:rPr lang="en-GB" sz="1200" kern="1200" dirty="0">
                <a:solidFill>
                  <a:schemeClr val="tx1"/>
                </a:solidFill>
                <a:effectLst/>
                <a:latin typeface="+mn-lt"/>
                <a:ea typeface="+mn-ea"/>
                <a:cs typeface="+mn-cs"/>
              </a:rPr>
              <a:t> scientist would never claim it could do.</a:t>
            </a:r>
          </a:p>
          <a:p>
            <a:r>
              <a:rPr lang="en-GB" sz="1200" kern="1200" dirty="0">
                <a:solidFill>
                  <a:schemeClr val="tx1"/>
                </a:solidFill>
                <a:effectLst/>
                <a:latin typeface="+mn-lt"/>
                <a:ea typeface="+mn-ea"/>
                <a:cs typeface="+mn-cs"/>
              </a:rPr>
              <a:t>2: 00: 20. First Principles,</a:t>
            </a:r>
          </a:p>
          <a:p>
            <a:r>
              <a:rPr lang="en-GB" sz="1200" kern="1200" dirty="0">
                <a:solidFill>
                  <a:schemeClr val="tx1"/>
                </a:solidFill>
                <a:effectLst/>
                <a:latin typeface="+mn-lt"/>
                <a:ea typeface="+mn-ea"/>
                <a:cs typeface="+mn-cs"/>
              </a:rPr>
              <a:t>The part is smaller than the whole, and moving changing must have a beginning and an end.</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'Numbers stand outside of matters'. Aquinas- means numbers can be used to </a:t>
            </a:r>
            <a:r>
              <a:rPr lang="en-GB" sz="1200" kern="1200" dirty="0" err="1">
                <a:solidFill>
                  <a:schemeClr val="tx1"/>
                </a:solidFill>
                <a:effectLst/>
                <a:latin typeface="+mn-lt"/>
                <a:ea typeface="+mn-ea"/>
                <a:cs typeface="+mn-cs"/>
              </a:rPr>
              <a:t>quantity.ib.ir</a:t>
            </a:r>
            <a:r>
              <a:rPr lang="en-GB" sz="1200" kern="1200" dirty="0">
                <a:solidFill>
                  <a:schemeClr val="tx1"/>
                </a:solidFill>
                <a:effectLst/>
                <a:latin typeface="+mn-lt"/>
                <a:ea typeface="+mn-ea"/>
                <a:cs typeface="+mn-cs"/>
              </a:rPr>
              <a:t> more speak about quality our three </a:t>
            </a:r>
            <a:r>
              <a:rPr lang="en-GB" sz="1200" kern="1200" dirty="0" err="1">
                <a:solidFill>
                  <a:schemeClr val="tx1"/>
                </a:solidFill>
                <a:effectLst/>
                <a:latin typeface="+mn-lt"/>
                <a:ea typeface="+mn-ea"/>
                <a:cs typeface="+mn-cs"/>
              </a:rPr>
              <a:t>atributarys</a:t>
            </a:r>
            <a:r>
              <a:rPr lang="en-GB" sz="1200" kern="1200" dirty="0">
                <a:solidFill>
                  <a:schemeClr val="tx1"/>
                </a:solidFill>
                <a:effectLst/>
                <a:latin typeface="+mn-lt"/>
                <a:ea typeface="+mn-ea"/>
                <a:cs typeface="+mn-cs"/>
              </a:rPr>
              <a:t> of knowledge</a:t>
            </a:r>
          </a:p>
          <a:p>
            <a:r>
              <a:rPr lang="en-GB" sz="1200" kern="1200" dirty="0">
                <a:solidFill>
                  <a:schemeClr val="tx1"/>
                </a:solidFill>
                <a:effectLst/>
                <a:latin typeface="+mn-lt"/>
                <a:ea typeface="+mn-ea"/>
                <a:cs typeface="+mn-cs"/>
              </a:rPr>
              <a:t>1. Revelation 2. Intellect 3. Science and experience</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7. A classic idea that </a:t>
            </a:r>
            <a:r>
              <a:rPr lang="en-GB" sz="1200" kern="1200" dirty="0" err="1">
                <a:solidFill>
                  <a:schemeClr val="tx1"/>
                </a:solidFill>
                <a:effectLst/>
                <a:latin typeface="+mn-lt"/>
                <a:ea typeface="+mn-ea"/>
                <a:cs typeface="+mn-cs"/>
              </a:rPr>
              <a:t>Chritopher</a:t>
            </a:r>
            <a:r>
              <a:rPr lang="en-GB" sz="1200" kern="1200" dirty="0">
                <a:solidFill>
                  <a:schemeClr val="tx1"/>
                </a:solidFill>
                <a:effectLst/>
                <a:latin typeface="+mn-lt"/>
                <a:ea typeface="+mn-ea"/>
                <a:cs typeface="+mn-cs"/>
              </a:rPr>
              <a:t> Columbus Was the first to cross the ocean in 1492 on all Americans are taught. Well then your told Africans had Crossed the Ocean scene 200 years before you would regret it.</a:t>
            </a:r>
          </a:p>
          <a:p>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a:t>
            </a:r>
          </a:p>
          <a:p>
            <a:endParaRPr lang="en-US" dirty="0"/>
          </a:p>
        </p:txBody>
      </p:sp>
      <p:sp>
        <p:nvSpPr>
          <p:cNvPr id="4" name="Slide Number Placeholder 3"/>
          <p:cNvSpPr>
            <a:spLocks noGrp="1"/>
          </p:cNvSpPr>
          <p:nvPr>
            <p:ph type="sldNum" sz="quarter" idx="5"/>
          </p:nvPr>
        </p:nvSpPr>
        <p:spPr/>
        <p:txBody>
          <a:bodyPr/>
          <a:lstStyle/>
          <a:p>
            <a:fld id="{195B2580-4122-8C4A-98BA-2C73EFF52E85}" type="slidenum">
              <a:rPr lang="en-US" smtClean="0"/>
              <a:t>5</a:t>
            </a:fld>
            <a:endParaRPr lang="en-US"/>
          </a:p>
        </p:txBody>
      </p:sp>
    </p:spTree>
    <p:extLst>
      <p:ext uri="{BB962C8B-B14F-4D97-AF65-F5344CB8AC3E}">
        <p14:creationId xmlns:p14="http://schemas.microsoft.com/office/powerpoint/2010/main" val="1800844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a:solidFill>
                  <a:schemeClr val="tx1"/>
                </a:solidFill>
                <a:effectLst/>
                <a:latin typeface="+mn-lt"/>
                <a:ea typeface="+mn-ea"/>
                <a:cs typeface="+mn-cs"/>
              </a:rPr>
              <a:t>DUA 1 of 4</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The Natural disposition. Dr Umar's Book at- Imam fitra.</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Fitra- Ism of Hayya-the noun of how a thing is</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2:44: everything created has a fitra 70</a:t>
            </a:r>
          </a:p>
          <a:p>
            <a:r>
              <a:rPr lang="en-GB" sz="1200" kern="1200">
                <a:solidFill>
                  <a:schemeClr val="tx1"/>
                </a:solidFill>
                <a:effectLst/>
                <a:latin typeface="+mn-lt"/>
                <a:ea typeface="+mn-ea"/>
                <a:cs typeface="+mn-cs"/>
              </a:rPr>
              <a:t>a cat has a Cat's fitra, a dog has a dog's fitra etc</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al-fitra with the article is the human fitra. its a marine sign of God's mercy and blessing. All human beings have the same fitra. Although each person has a different ifitra individually.</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The fitra is that which bears the knowledge of God. That is more precise and clear than any theologian.</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To worship God is a need just like to eat and drink.</a:t>
            </a:r>
          </a:p>
          <a:p>
            <a:r>
              <a:rPr lang="en-GB" sz="1200" kern="1200">
                <a:solidFill>
                  <a:schemeClr val="tx1"/>
                </a:solidFill>
                <a:effectLst/>
                <a:latin typeface="+mn-lt"/>
                <a:ea typeface="+mn-ea"/>
                <a:cs typeface="+mn-cs"/>
              </a:rPr>
              <a:t>People will worship something.</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The fitra means an lnquenchahole love of God Homoreligiosos - Man is a religious being</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Adolf Hitler wanted a myth around the German race, he created all sorts of symbolism and religious framing. 10:15</a:t>
            </a:r>
          </a:p>
          <a:p>
            <a:r>
              <a:rPr lang="en-GB" sz="1200" kern="1200">
                <a:solidFill>
                  <a:schemeClr val="tx1"/>
                </a:solidFill>
                <a:effectLst/>
                <a:latin typeface="+mn-lt"/>
                <a:ea typeface="+mn-ea"/>
                <a:cs typeface="+mn-cs"/>
              </a:rPr>
              <a:t>secular alternatuve to religion. We yearn for the infinite and absolute. 10:50</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The word fan originally mean fanatic and the word fanatic originally meant idol worshipper - words that came to us from Latin 11:43</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11:50 name of the idol temple- The fants the person who served the tank was called fanaticos 11:58 if it was a woman serving the temple of juno he would he called fanatica</a:t>
            </a:r>
          </a:p>
          <a:p>
            <a:r>
              <a:rPr lang="en-GB" sz="1200" kern="1200">
                <a:solidFill>
                  <a:schemeClr val="tx1"/>
                </a:solidFill>
                <a:effectLst/>
                <a:latin typeface="+mn-lt"/>
                <a:ea typeface="+mn-ea"/>
                <a:cs typeface="+mn-cs"/>
              </a:rPr>
              <a:t>13:00 Everything that pertains to you is about Fitra, how you use your hand how you walk etc. p. 352 I 14: 44 Hadith on fitra. the Isra and Miaraj the Holy Prophet chose milk. and is peppered ta as fitra and he Chose that</a:t>
            </a:r>
          </a:p>
          <a:p>
            <a:r>
              <a:rPr lang="en-GB" sz="1200" kern="1200">
                <a:solidFill>
                  <a:schemeClr val="tx1"/>
                </a:solidFill>
                <a:effectLst/>
                <a:latin typeface="+mn-lt"/>
                <a:ea typeface="+mn-ea"/>
                <a:cs typeface="+mn-cs"/>
              </a:rPr>
              <a:t>16:55. milk is the fitra on the basis of Tafaul al- Hasan- an drawing good omens. Milk is the first thing to enter the stomach. 19:15 Milk was the primary sustenance or the desert Arabs.It was regarded to be free from any side effects.</a:t>
            </a:r>
          </a:p>
          <a:p>
            <a:r>
              <a:rPr lang="en-GB" sz="1200" kern="1200">
                <a:solidFill>
                  <a:schemeClr val="tx1"/>
                </a:solidFill>
                <a:effectLst/>
                <a:latin typeface="+mn-lt"/>
                <a:ea typeface="+mn-ea"/>
                <a:cs typeface="+mn-cs"/>
              </a:rPr>
              <a:t>18:04 Every child is born on the fitra</a:t>
            </a:r>
          </a:p>
          <a:p>
            <a:r>
              <a:rPr lang="en-GB" sz="1200" kern="1200">
                <a:solidFill>
                  <a:schemeClr val="tx1"/>
                </a:solidFill>
                <a:effectLst/>
                <a:latin typeface="+mn-lt"/>
                <a:ea typeface="+mn-ea"/>
                <a:cs typeface="+mn-cs"/>
              </a:rPr>
              <a:t>20:30 Original fitra it is what leads to staying away from excessiveness</a:t>
            </a:r>
          </a:p>
          <a:p>
            <a:r>
              <a:rPr lang="en-GB" sz="1200" kern="1200">
                <a:solidFill>
                  <a:schemeClr val="tx1"/>
                </a:solidFill>
                <a:effectLst/>
                <a:latin typeface="+mn-lt"/>
                <a:ea typeface="+mn-ea"/>
                <a:cs typeface="+mn-cs"/>
              </a:rPr>
              <a:t>21:27 The fitra is a comprehensive Concept that pertains to you. bodily fitras that are sunnahs based on the primordial nature of the human being. p. 378. to- p. 390 bodily fitras:</a:t>
            </a:r>
          </a:p>
          <a:p>
            <a:r>
              <a:rPr lang="en-GB" sz="1200" kern="1200">
                <a:solidFill>
                  <a:schemeClr val="tx1"/>
                </a:solidFill>
                <a:effectLst/>
                <a:latin typeface="+mn-lt"/>
                <a:ea typeface="+mn-ea"/>
                <a:cs typeface="+mn-cs"/>
              </a:rPr>
              <a:t>25:00 to trim the Moustache, remove pubic hair, rinsing the mouth, cleaning the nose by sniffing up water, Siwak, - The black gum tree was used in America as a tooth pick, washing the crevaces of hands, the razor,</a:t>
            </a:r>
          </a:p>
          <a:p>
            <a:r>
              <a:rPr lang="en-GB" sz="1200" kern="1200">
                <a:solidFill>
                  <a:schemeClr val="tx1"/>
                </a:solidFill>
                <a:effectLst/>
                <a:latin typeface="+mn-lt"/>
                <a:ea typeface="+mn-ea"/>
                <a:cs typeface="+mn-cs"/>
              </a:rPr>
              <a:t>26: 40 circumcision, most people of the world Circumcised themselves most Africans did. The unsual thing was not to do it, like the Greek and the Romans. regarded as mutilation</a:t>
            </a:r>
          </a:p>
          <a:p>
            <a:r>
              <a:rPr lang="en-GB" sz="1200" kern="1200">
                <a:solidFill>
                  <a:schemeClr val="tx1"/>
                </a:solidFill>
                <a:effectLst/>
                <a:latin typeface="+mn-lt"/>
                <a:ea typeface="+mn-ea"/>
                <a:cs typeface="+mn-cs"/>
              </a:rPr>
              <a:t>27:16 washing the private parts after the call of nature</a:t>
            </a:r>
          </a:p>
          <a:p>
            <a:r>
              <a:rPr lang="en-GB" sz="1200" kern="1200">
                <a:solidFill>
                  <a:schemeClr val="tx1"/>
                </a:solidFill>
                <a:effectLst/>
                <a:latin typeface="+mn-lt"/>
                <a:ea typeface="+mn-ea"/>
                <a:cs typeface="+mn-cs"/>
              </a:rPr>
              <a:t>27: 58 p.9 to p.85</a:t>
            </a:r>
          </a:p>
          <a:p>
            <a:r>
              <a:rPr lang="en-GB" sz="1200" kern="1200">
                <a:solidFill>
                  <a:schemeClr val="tx1"/>
                </a:solidFill>
                <a:effectLst/>
                <a:latin typeface="+mn-lt"/>
                <a:ea typeface="+mn-ea"/>
                <a:cs typeface="+mn-cs"/>
              </a:rPr>
              <a:t>21:20</a:t>
            </a:r>
          </a:p>
          <a:p>
            <a:r>
              <a:rPr lang="en-GB" sz="1200" kern="1200">
                <a:solidFill>
                  <a:schemeClr val="tx1"/>
                </a:solidFill>
                <a:effectLst/>
                <a:latin typeface="+mn-lt"/>
                <a:ea typeface="+mn-ea"/>
                <a:cs typeface="+mn-cs"/>
              </a:rPr>
              <a:t>The fundamental text on fitra Surah RUM V30.</a:t>
            </a:r>
          </a:p>
          <a:p>
            <a:r>
              <a:rPr lang="en-GB" sz="1200" kern="1200">
                <a:solidFill>
                  <a:schemeClr val="tx1"/>
                </a:solidFill>
                <a:effectLst/>
                <a:latin typeface="+mn-lt"/>
                <a:ea typeface="+mn-ea"/>
                <a:cs typeface="+mn-cs"/>
              </a:rPr>
              <a:t>'Turn one's face to the upright religion...'</a:t>
            </a:r>
          </a:p>
          <a:p>
            <a:r>
              <a:rPr lang="en-GB" sz="1200" kern="1200">
                <a:solidFill>
                  <a:schemeClr val="tx1"/>
                </a:solidFill>
                <a:effectLst/>
                <a:latin typeface="+mn-lt"/>
                <a:ea typeface="+mn-ea"/>
                <a:cs typeface="+mn-cs"/>
              </a:rPr>
              <a:t>29: 28 Haneef to follow that which is good and turn away from that which is bad</a:t>
            </a:r>
          </a:p>
          <a:p>
            <a:r>
              <a:rPr lang="en-GB" sz="1200" kern="1200">
                <a:solidFill>
                  <a:schemeClr val="tx1"/>
                </a:solidFill>
                <a:effectLst/>
                <a:latin typeface="+mn-lt"/>
                <a:ea typeface="+mn-ea"/>
                <a:cs typeface="+mn-cs"/>
              </a:rPr>
              <a:t>Haneef in the Quran is often mentioned as being opposed to idolatry. incline away from falsehood 30.56 'no tabdeel...' no alternative or substituted, it can be changed but not substituted. ref: fitra</a:t>
            </a:r>
          </a:p>
          <a:p>
            <a:r>
              <a:rPr lang="en-GB" sz="1200" kern="1200">
                <a:solidFill>
                  <a:schemeClr val="tx1"/>
                </a:solidFill>
                <a:effectLst/>
                <a:latin typeface="+mn-lt"/>
                <a:ea typeface="+mn-ea"/>
                <a:cs typeface="+mn-cs"/>
              </a:rPr>
              <a:t>32:35. whatever we do we can do it religiously and therefore should be good religion</a:t>
            </a:r>
          </a:p>
          <a:p>
            <a:r>
              <a:rPr lang="en-GB" sz="1200" kern="1200">
                <a:solidFill>
                  <a:schemeClr val="tx1"/>
                </a:solidFill>
                <a:effectLst/>
                <a:latin typeface="+mn-lt"/>
                <a:ea typeface="+mn-ea"/>
                <a:cs typeface="+mn-cs"/>
              </a:rPr>
              <a:t>33: 52 Everything has a fitra , angels all have a fitra. The Jinn are very similar to the human being Text that mention fitra are also meaning the Jinn and humans.</a:t>
            </a:r>
          </a:p>
          <a:p>
            <a:r>
              <a:rPr lang="en-GB" sz="1200" kern="1200">
                <a:solidFill>
                  <a:schemeClr val="tx1"/>
                </a:solidFill>
                <a:effectLst/>
                <a:latin typeface="+mn-lt"/>
                <a:ea typeface="+mn-ea"/>
                <a:cs typeface="+mn-cs"/>
              </a:rPr>
              <a:t>34:38 fitra can always be restored, we do that following the deen. 37:58 'Establish one face, being...' A Command seeking as Constancy and perputity....</a:t>
            </a:r>
          </a:p>
          <a:p>
            <a:r>
              <a:rPr lang="en-GB" sz="1200" kern="1200">
                <a:solidFill>
                  <a:schemeClr val="tx1"/>
                </a:solidFill>
                <a:effectLst/>
                <a:latin typeface="+mn-lt"/>
                <a:ea typeface="+mn-ea"/>
                <a:cs typeface="+mn-cs"/>
              </a:rPr>
              <a:t>And to do that means not turning right or left. Must be a focus, on God.</a:t>
            </a:r>
          </a:p>
          <a:p>
            <a:r>
              <a:rPr lang="en-GB" sz="1200" kern="1200">
                <a:solidFill>
                  <a:schemeClr val="tx1"/>
                </a:solidFill>
                <a:effectLst/>
                <a:latin typeface="+mn-lt"/>
                <a:ea typeface="+mn-ea"/>
                <a:cs typeface="+mn-cs"/>
              </a:rPr>
              <a:t>42: 22 Haneef Ibrahim, straight and upright manner, not Inclining to ones whim.</a:t>
            </a:r>
          </a:p>
          <a:p>
            <a:r>
              <a:rPr lang="en-GB" sz="1200" kern="1200">
                <a:solidFill>
                  <a:schemeClr val="tx1"/>
                </a:solidFill>
                <a:effectLst/>
                <a:latin typeface="+mn-lt"/>
                <a:ea typeface="+mn-ea"/>
                <a:cs typeface="+mn-cs"/>
              </a:rPr>
              <a:t>44: 10 Haneefan-Hal and Fitrata also accusative and is an apposition. Badal ishtimal like Elizabeth the Queen of England. Therefore Haneef and fitra are inseparably in this view each related to the other.</a:t>
            </a:r>
          </a:p>
          <a:p>
            <a:r>
              <a:rPr lang="en-GB" sz="1200" kern="1200">
                <a:solidFill>
                  <a:schemeClr val="tx1"/>
                </a:solidFill>
                <a:effectLst/>
                <a:latin typeface="+mn-lt"/>
                <a:ea typeface="+mn-ea"/>
                <a:cs typeface="+mn-cs"/>
              </a:rPr>
              <a:t>47:15 Fitra is accusative out of lgra which done as way to encourage something. Encouraging us to hold on the fitra. 49:04 fitratulah-Doesn't mean God has a fitra, like Baytulah, or Saifullah</a:t>
            </a:r>
          </a:p>
          <a:p>
            <a:r>
              <a:rPr lang="en-GB" sz="1200" kern="1200">
                <a:solidFill>
                  <a:schemeClr val="tx1"/>
                </a:solidFill>
                <a:effectLst/>
                <a:latin typeface="+mn-lt"/>
                <a:ea typeface="+mn-ea"/>
                <a:cs typeface="+mn-cs"/>
              </a:rPr>
              <a:t>49:30 here it meant the, Noble, Glorious, exalted fitra. the fitra is extremely good, Praised. 50: 381 people upon a fitral preposition here means tamakkun al-Tam. The attribute is completely true of the thing is describes. so here people described by fitra .</a:t>
            </a:r>
          </a:p>
          <a:p>
            <a:r>
              <a:rPr lang="en-GB" sz="1200" kern="1200">
                <a:solidFill>
                  <a:schemeClr val="tx1"/>
                </a:solidFill>
                <a:effectLst/>
                <a:latin typeface="+mn-lt"/>
                <a:ea typeface="+mn-ea"/>
                <a:cs typeface="+mn-cs"/>
              </a:rPr>
              <a:t>54: 28 Hadith p.241 to p.265</a:t>
            </a:r>
          </a:p>
          <a:p>
            <a:r>
              <a:rPr lang="en-GB" sz="1200" kern="1200">
                <a:solidFill>
                  <a:schemeClr val="tx1"/>
                </a:solidFill>
                <a:effectLst/>
                <a:latin typeface="+mn-lt"/>
                <a:ea typeface="+mn-ea"/>
                <a:cs typeface="+mn-cs"/>
              </a:rPr>
              <a:t>In Muslim, - Qudsi has 4 transmissions of the hadith</a:t>
            </a:r>
          </a:p>
          <a:p>
            <a:r>
              <a:rPr lang="en-GB" sz="1200" kern="1200">
                <a:solidFill>
                  <a:schemeClr val="tx1"/>
                </a:solidFill>
                <a:effectLst/>
                <a:latin typeface="+mn-lt"/>
                <a:ea typeface="+mn-ea"/>
                <a:cs typeface="+mn-cs"/>
              </a:rPr>
              <a:t>55: 18 chapter' attributes in the world by which the people of paradise and fire are known' 7136 from Ayadh b. Himar</a:t>
            </a:r>
          </a:p>
          <a:p>
            <a:r>
              <a:rPr lang="en-GB" sz="1200" kern="1200">
                <a:solidFill>
                  <a:schemeClr val="tx1"/>
                </a:solidFill>
                <a:effectLst/>
                <a:latin typeface="+mn-lt"/>
                <a:ea typeface="+mn-ea"/>
                <a:cs typeface="+mn-cs"/>
              </a:rPr>
              <a:t>The hadith posits that all of humankind are Haneef and shaytan and demonic influences causes them to deviate. In a variant 'change'</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102:03. Hadith turuq are a testimony of how the schools formulate. A major part of Dr Umar's thesis on Imam Malik and the first legal theories was to establish the authenticity of hadith</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I 06:34 it's only the western christians that believe in the original sin not the Coptic Christians, Jacobite, Armenian Christian, or the Greek Orthodox, - it was a feature of the Catholic and Protestant western Christians,</a:t>
            </a:r>
          </a:p>
          <a:p>
            <a:r>
              <a:rPr lang="en-GB" sz="1200" kern="1200">
                <a:solidFill>
                  <a:schemeClr val="tx1"/>
                </a:solidFill>
                <a:effectLst/>
                <a:latin typeface="+mn-lt"/>
                <a:ea typeface="+mn-ea"/>
                <a:cs typeface="+mn-cs"/>
              </a:rPr>
              <a:t>Introduced by st. Augustine-He does that to buttress the notion of Christ as the only means of salvation. original sin</a:t>
            </a:r>
          </a:p>
          <a:p>
            <a:r>
              <a:rPr lang="en-GB" sz="1200" kern="1200">
                <a:solidFill>
                  <a:schemeClr val="tx1"/>
                </a:solidFill>
                <a:effectLst/>
                <a:latin typeface="+mn-lt"/>
                <a:ea typeface="+mn-ea"/>
                <a:cs typeface="+mn-cs"/>
              </a:rPr>
              <a:t>107:45 A Keltic monk called palagious, tied in Britain</a:t>
            </a:r>
          </a:p>
          <a:p>
            <a:r>
              <a:rPr lang="en-GB" sz="1200" kern="1200">
                <a:solidFill>
                  <a:schemeClr val="tx1"/>
                </a:solidFill>
                <a:effectLst/>
                <a:latin typeface="+mn-lt"/>
                <a:ea typeface="+mn-ea"/>
                <a:cs typeface="+mn-cs"/>
              </a:rPr>
              <a:t>lead a battle against Augustine, who lived in Tunisia over this idea. And was defeated by Augustine. .</a:t>
            </a:r>
          </a:p>
          <a:p>
            <a:r>
              <a:rPr lang="en-GB" sz="1200" kern="1200">
                <a:solidFill>
                  <a:schemeClr val="tx1"/>
                </a:solidFill>
                <a:effectLst/>
                <a:latin typeface="+mn-lt"/>
                <a:ea typeface="+mn-ea"/>
                <a:cs typeface="+mn-cs"/>
              </a:rPr>
              <a:t>109:37 This entailed Adam being in Sin and was in Hell and it was Jesus's Sacrifice that saved him .</a:t>
            </a:r>
          </a:p>
          <a:p>
            <a:r>
              <a:rPr lang="en-GB" sz="1200" kern="1200">
                <a:solidFill>
                  <a:schemeClr val="tx1"/>
                </a:solidFill>
                <a:effectLst/>
                <a:latin typeface="+mn-lt"/>
                <a:ea typeface="+mn-ea"/>
                <a:cs typeface="+mn-cs"/>
              </a:rPr>
              <a:t>110: 53- with us all children are in paradise p. 3.40 and p. 351</a:t>
            </a:r>
          </a:p>
          <a:p>
            <a:r>
              <a:rPr lang="en-GB" sz="1200" kern="1200">
                <a:solidFill>
                  <a:schemeClr val="tx1"/>
                </a:solidFill>
                <a:effectLst/>
                <a:latin typeface="+mn-lt"/>
                <a:ea typeface="+mn-ea"/>
                <a:cs typeface="+mn-cs"/>
              </a:rPr>
              <a:t>before maturity gathered in the nursery of Abraham, many of our great scholars took this position-al-Qurtubi</a:t>
            </a:r>
          </a:p>
          <a:p>
            <a:r>
              <a:rPr lang="en-GB" sz="1200" kern="1200">
                <a:solidFill>
                  <a:schemeClr val="tx1"/>
                </a:solidFill>
                <a:effectLst/>
                <a:latin typeface="+mn-lt"/>
                <a:ea typeface="+mn-ea"/>
                <a:cs typeface="+mn-cs"/>
              </a:rPr>
              <a:t>1:15:00-Hadih of the Miraj and mentioning the nursery of Abraham, the children around him are the children of idolaters</a:t>
            </a:r>
          </a:p>
          <a:p>
            <a:r>
              <a:rPr lang="en-GB" sz="1200" kern="1200">
                <a:solidFill>
                  <a:schemeClr val="tx1"/>
                </a:solidFill>
                <a:effectLst/>
                <a:latin typeface="+mn-lt"/>
                <a:ea typeface="+mn-ea"/>
                <a:cs typeface="+mn-cs"/>
              </a:rPr>
              <a:t>The two Angels were Jibril and Mikail</a:t>
            </a:r>
          </a:p>
          <a:p>
            <a:r>
              <a:rPr lang="en-GB" sz="1200" kern="1200">
                <a:solidFill>
                  <a:schemeClr val="tx1"/>
                </a:solidFill>
                <a:effectLst/>
                <a:latin typeface="+mn-lt"/>
                <a:ea typeface="+mn-ea"/>
                <a:cs typeface="+mn-cs"/>
              </a:rPr>
              <a:t>The variants state Muslim children and all children borne on the fitra.</a:t>
            </a:r>
          </a:p>
          <a:p>
            <a:r>
              <a:rPr lang="en-GB" sz="1200" kern="1200">
                <a:solidFill>
                  <a:schemeClr val="tx1"/>
                </a:solidFill>
                <a:effectLst/>
                <a:latin typeface="+mn-lt"/>
                <a:ea typeface="+mn-ea"/>
                <a:cs typeface="+mn-cs"/>
              </a:rPr>
              <a:t>1:23:00 al Isra 17:15 'we do not punish a people until we send them a messenger.'</a:t>
            </a:r>
          </a:p>
          <a:p>
            <a:r>
              <a:rPr lang="en-GB" sz="1200" kern="1200">
                <a:solidFill>
                  <a:schemeClr val="tx1"/>
                </a:solidFill>
                <a:effectLst/>
                <a:latin typeface="+mn-lt"/>
                <a:ea typeface="+mn-ea"/>
                <a:cs typeface="+mn-cs"/>
              </a:rPr>
              <a:t>1:23:53 Ibn Hajar notes that due to the many reports about the unseen regarding matters of Heaven and Hell that the miiraj. happened Many times, be that and in various states for the Messenger, body and soul and just soul</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1:24:32 Hadith well established Acc to Ibn Abdal bar. has many transmissions. Imam Malik's Version' Every child is born on its fitra and it is complete..</a:t>
            </a:r>
          </a:p>
          <a:p>
            <a:r>
              <a:rPr lang="en-GB" sz="1200" kern="1200">
                <a:solidFill>
                  <a:schemeClr val="tx1"/>
                </a:solidFill>
                <a:effectLst/>
                <a:latin typeface="+mn-lt"/>
                <a:ea typeface="+mn-ea"/>
                <a:cs typeface="+mn-cs"/>
              </a:rPr>
              <a:t>Other versions ' No child is born except upon the fitra'. A greater emphasis. P. 266-P. 307</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P.308-P. 339 'All people born on the fitra' - fitra refers to the first</a:t>
            </a:r>
          </a:p>
          <a:p>
            <a:r>
              <a:rPr lang="en-GB" sz="1200" kern="1200">
                <a:solidFill>
                  <a:schemeClr val="tx1"/>
                </a:solidFill>
                <a:effectLst/>
                <a:latin typeface="+mn-lt"/>
                <a:ea typeface="+mn-ea"/>
                <a:cs typeface="+mn-cs"/>
              </a:rPr>
              <a:t>Covenant and this is the same in all Human Being</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1:30:00 Q and A</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1. In a world that very much reversing the whole idea (media)</a:t>
            </a:r>
          </a:p>
          <a:p>
            <a:r>
              <a:rPr lang="en-GB" sz="1200" kern="1200">
                <a:solidFill>
                  <a:schemeClr val="tx1"/>
                </a:solidFill>
                <a:effectLst/>
                <a:latin typeface="+mn-lt"/>
                <a:ea typeface="+mn-ea"/>
                <a:cs typeface="+mn-cs"/>
              </a:rPr>
              <a:t>of what is right a wrong and wrong as Common what can we do? (Never make a molehill into a mountain but make every moutain Into a molehill.)</a:t>
            </a:r>
          </a:p>
          <a:p>
            <a:r>
              <a:rPr lang="en-GB" sz="1200" kern="1200">
                <a:solidFill>
                  <a:schemeClr val="tx1"/>
                </a:solidFill>
                <a:effectLst/>
                <a:latin typeface="+mn-lt"/>
                <a:ea typeface="+mn-ea"/>
                <a:cs typeface="+mn-cs"/>
              </a:rPr>
              <a:t>A principle that needs to be emphasised</a:t>
            </a:r>
          </a:p>
          <a:p>
            <a:r>
              <a:rPr lang="en-GB" sz="1200" kern="1200">
                <a:solidFill>
                  <a:schemeClr val="tx1"/>
                </a:solidFill>
                <a:effectLst/>
                <a:latin typeface="+mn-lt"/>
                <a:ea typeface="+mn-ea"/>
                <a:cs typeface="+mn-cs"/>
              </a:rPr>
              <a:t>e.g. traditional physicians do that, they make you at ease Always gives the patient hope. Hug and kiss your children, put them in touch with animals.</a:t>
            </a:r>
          </a:p>
          <a:p>
            <a:r>
              <a:rPr lang="en-GB" sz="1200" kern="1200">
                <a:solidFill>
                  <a:schemeClr val="tx1"/>
                </a:solidFill>
                <a:effectLst/>
                <a:latin typeface="+mn-lt"/>
                <a:ea typeface="+mn-ea"/>
                <a:cs typeface="+mn-cs"/>
              </a:rPr>
              <a:t>1:38: 50 Bond with nature</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1:39:40</a:t>
            </a:r>
          </a:p>
          <a:p>
            <a:r>
              <a:rPr lang="en-GB" sz="1200" kern="1200">
                <a:solidFill>
                  <a:schemeClr val="tx1"/>
                </a:solidFill>
                <a:effectLst/>
                <a:latin typeface="+mn-lt"/>
                <a:ea typeface="+mn-ea"/>
                <a:cs typeface="+mn-cs"/>
              </a:rPr>
              <a:t>2.How do we Understand when people ascribe things as a distorted fitra like a woman wants to work?</a:t>
            </a:r>
          </a:p>
          <a:p>
            <a:r>
              <a:rPr lang="en-GB" sz="1200" kern="1200">
                <a:solidFill>
                  <a:schemeClr val="tx1"/>
                </a:solidFill>
                <a:effectLst/>
                <a:latin typeface="+mn-lt"/>
                <a:ea typeface="+mn-ea"/>
                <a:cs typeface="+mn-cs"/>
              </a:rPr>
              <a:t>There are accusations and shouldn't be considered.</a:t>
            </a:r>
          </a:p>
          <a:p>
            <a:r>
              <a:rPr lang="en-GB" sz="1200" kern="1200">
                <a:solidFill>
                  <a:schemeClr val="tx1"/>
                </a:solidFill>
                <a:effectLst/>
                <a:latin typeface="+mn-lt"/>
                <a:ea typeface="+mn-ea"/>
                <a:cs typeface="+mn-cs"/>
              </a:rPr>
              <a:t>3. Did the messenger of Allah hme the strongest Fitra?</a:t>
            </a:r>
          </a:p>
          <a:p>
            <a:r>
              <a:rPr lang="en-GB" sz="1200" kern="1200">
                <a:solidFill>
                  <a:schemeClr val="tx1"/>
                </a:solidFill>
                <a:effectLst/>
                <a:latin typeface="+mn-lt"/>
                <a:ea typeface="+mn-ea"/>
                <a:cs typeface="+mn-cs"/>
              </a:rPr>
              <a:t>It was the most perfect and the most strongest</a:t>
            </a:r>
          </a:p>
          <a:p>
            <a:r>
              <a:rPr lang="en-GB" sz="1200" kern="1200">
                <a:solidFill>
                  <a:schemeClr val="tx1"/>
                </a:solidFill>
                <a:effectLst/>
                <a:latin typeface="+mn-lt"/>
                <a:ea typeface="+mn-ea"/>
                <a:cs typeface="+mn-cs"/>
              </a:rPr>
              <a:t>in its attainment to nature, as true for messengers and prophets their fitras are not the same as ours.</a:t>
            </a:r>
          </a:p>
          <a:p>
            <a:r>
              <a:rPr lang="en-GB" sz="1200" kern="1200">
                <a:solidFill>
                  <a:schemeClr val="tx1"/>
                </a:solidFill>
                <a:effectLst/>
                <a:latin typeface="+mn-lt"/>
                <a:ea typeface="+mn-ea"/>
                <a:cs typeface="+mn-cs"/>
              </a:rPr>
              <a:t>As for great people of God they are always balancing their fitra and becoming more refined.</a:t>
            </a:r>
          </a:p>
          <a:p>
            <a:r>
              <a:rPr lang="en-GB" sz="1200" kern="1200">
                <a:solidFill>
                  <a:schemeClr val="tx1"/>
                </a:solidFill>
                <a:effectLst/>
                <a:latin typeface="+mn-lt"/>
                <a:ea typeface="+mn-ea"/>
                <a:cs typeface="+mn-cs"/>
              </a:rPr>
              <a:t>1: 44: 10</a:t>
            </a:r>
          </a:p>
          <a:p>
            <a:r>
              <a:rPr lang="en-GB" sz="1200" kern="1200">
                <a:solidFill>
                  <a:schemeClr val="tx1"/>
                </a:solidFill>
                <a:effectLst/>
                <a:latin typeface="+mn-lt"/>
                <a:ea typeface="+mn-ea"/>
                <a:cs typeface="+mn-cs"/>
              </a:rPr>
              <a:t>4. How do you go about orientating your fitra? when you feel a ashamed and not loved? we have people that are hurt by the</a:t>
            </a:r>
          </a:p>
          <a:p>
            <a:r>
              <a:rPr lang="en-GB" sz="1200" kern="1200">
                <a:solidFill>
                  <a:schemeClr val="tx1"/>
                </a:solidFill>
                <a:effectLst/>
                <a:latin typeface="+mn-lt"/>
                <a:ea typeface="+mn-ea"/>
                <a:cs typeface="+mn-cs"/>
              </a:rPr>
              <a:t>ones that should love them and even abused by the ones that should love them.</a:t>
            </a:r>
          </a:p>
          <a:p>
            <a:r>
              <a:rPr lang="en-GB" sz="1200" kern="1200">
                <a:solidFill>
                  <a:schemeClr val="tx1"/>
                </a:solidFill>
                <a:effectLst/>
                <a:latin typeface="+mn-lt"/>
                <a:ea typeface="+mn-ea"/>
                <a:cs typeface="+mn-cs"/>
              </a:rPr>
              <a:t>In this regard God is the one that intervenes and have immense hope and prayer for them. Intervenes by blessing them with experiences of the unseen.</a:t>
            </a:r>
          </a:p>
          <a:p>
            <a:r>
              <a:rPr lang="en-GB" sz="1200" kern="1200">
                <a:solidFill>
                  <a:schemeClr val="tx1"/>
                </a:solidFill>
                <a:effectLst/>
                <a:latin typeface="+mn-lt"/>
                <a:ea typeface="+mn-ea"/>
                <a:cs typeface="+mn-cs"/>
              </a:rPr>
              <a:t>1:50:40</a:t>
            </a:r>
          </a:p>
          <a:p>
            <a:r>
              <a:rPr lang="en-GB" sz="1200" kern="1200">
                <a:solidFill>
                  <a:schemeClr val="tx1"/>
                </a:solidFill>
                <a:effectLst/>
                <a:latin typeface="+mn-lt"/>
                <a:ea typeface="+mn-ea"/>
                <a:cs typeface="+mn-cs"/>
              </a:rPr>
              <a:t>5.Are some people evil by their fitra?</a:t>
            </a:r>
          </a:p>
          <a:p>
            <a:r>
              <a:rPr lang="en-GB" sz="1200" kern="1200">
                <a:solidFill>
                  <a:schemeClr val="tx1"/>
                </a:solidFill>
                <a:effectLst/>
                <a:latin typeface="+mn-lt"/>
                <a:ea typeface="+mn-ea"/>
                <a:cs typeface="+mn-cs"/>
              </a:rPr>
              <a:t>No. The fitra knows all that is evil, so it can identify that, not indulge in.</a:t>
            </a:r>
          </a:p>
          <a:p>
            <a:r>
              <a:rPr lang="en-GB" sz="1200" kern="1200">
                <a:solidFill>
                  <a:schemeClr val="tx1"/>
                </a:solidFill>
                <a:effectLst/>
                <a:latin typeface="+mn-lt"/>
                <a:ea typeface="+mn-ea"/>
                <a:cs typeface="+mn-cs"/>
              </a:rPr>
              <a:t>1:53:56</a:t>
            </a:r>
          </a:p>
          <a:p>
            <a:r>
              <a:rPr lang="en-GB" sz="1200" kern="1200">
                <a:solidFill>
                  <a:schemeClr val="tx1"/>
                </a:solidFill>
                <a:effectLst/>
                <a:latin typeface="+mn-lt"/>
                <a:ea typeface="+mn-ea"/>
                <a:cs typeface="+mn-cs"/>
              </a:rPr>
              <a:t>6. How can I prove the fitra scientifically?</a:t>
            </a:r>
          </a:p>
          <a:p>
            <a:r>
              <a:rPr lang="en-GB" sz="1200" kern="1200">
                <a:solidFill>
                  <a:schemeClr val="tx1"/>
                </a:solidFill>
                <a:effectLst/>
                <a:latin typeface="+mn-lt"/>
                <a:ea typeface="+mn-ea"/>
                <a:cs typeface="+mn-cs"/>
              </a:rPr>
              <a:t>Science can only describe and measure and show us the</a:t>
            </a:r>
          </a:p>
          <a:p>
            <a:r>
              <a:rPr lang="en-GB" sz="1200" kern="1200">
                <a:solidFill>
                  <a:schemeClr val="tx1"/>
                </a:solidFill>
                <a:effectLst/>
                <a:latin typeface="+mn-lt"/>
                <a:ea typeface="+mn-ea"/>
                <a:cs typeface="+mn-cs"/>
              </a:rPr>
              <a:t>connection between things. Sciene only works in a limited domain, that which we Can see, touch, hear, and smell.</a:t>
            </a:r>
          </a:p>
          <a:p>
            <a:r>
              <a:rPr lang="en-GB" sz="1200" kern="1200">
                <a:solidFill>
                  <a:schemeClr val="tx1"/>
                </a:solidFill>
                <a:effectLst/>
                <a:latin typeface="+mn-lt"/>
                <a:ea typeface="+mn-ea"/>
                <a:cs typeface="+mn-cs"/>
              </a:rPr>
              <a:t>Therefore science is fundamentally operational and Can not tell us everything. The only way science can tell and speak of reality is if you add to it Metaphysics. The theory of the Big ban is only a theory within it are certain contradictions it may be in the future disproven. It all came out of a single point. Many Scientist say that this is creation from nothing.</a:t>
            </a:r>
          </a:p>
          <a:p>
            <a:r>
              <a:rPr lang="en-GB" sz="1200" kern="1200">
                <a:solidFill>
                  <a:schemeClr val="tx1"/>
                </a:solidFill>
                <a:effectLst/>
                <a:latin typeface="+mn-lt"/>
                <a:ea typeface="+mn-ea"/>
                <a:cs typeface="+mn-cs"/>
              </a:rPr>
              <a:t>Jews, Christians, and Muslim believe in the creation is from nothing Hoyle a major physcist-said, 'There shall be no metaphysical intrusion into physics!'</a:t>
            </a:r>
          </a:p>
          <a:p>
            <a:r>
              <a:rPr lang="en-GB" sz="1200" kern="1200">
                <a:solidFill>
                  <a:schemeClr val="tx1"/>
                </a:solidFill>
                <a:effectLst/>
                <a:latin typeface="+mn-lt"/>
                <a:ea typeface="+mn-ea"/>
                <a:cs typeface="+mn-cs"/>
              </a:rPr>
              <a:t>All Science has a certain problem and that is reductionism. Which IS a compartmentalies. of thing, without a discussion of nvy related features. Science very much has gneu is benerhical things however, Scienctism is an ideology that claims science can give you things that No realy scientist would never claim it could do.</a:t>
            </a:r>
          </a:p>
          <a:p>
            <a:r>
              <a:rPr lang="en-GB" sz="1200" kern="1200">
                <a:solidFill>
                  <a:schemeClr val="tx1"/>
                </a:solidFill>
                <a:effectLst/>
                <a:latin typeface="+mn-lt"/>
                <a:ea typeface="+mn-ea"/>
                <a:cs typeface="+mn-cs"/>
              </a:rPr>
              <a:t>2: 00: 20. First Principles,</a:t>
            </a:r>
          </a:p>
          <a:p>
            <a:r>
              <a:rPr lang="en-GB" sz="1200" kern="1200">
                <a:solidFill>
                  <a:schemeClr val="tx1"/>
                </a:solidFill>
                <a:effectLst/>
                <a:latin typeface="+mn-lt"/>
                <a:ea typeface="+mn-ea"/>
                <a:cs typeface="+mn-cs"/>
              </a:rPr>
              <a:t>The part is smaller than the whole, and moving changing must have a beginning and an end.</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'Numbers stand outside of matters'. Aquinas- means numbers can be used to quantity.ib.ir more speak about quality our three atributarys of knowledge</a:t>
            </a:r>
          </a:p>
          <a:p>
            <a:r>
              <a:rPr lang="en-GB" sz="1200" kern="1200">
                <a:solidFill>
                  <a:schemeClr val="tx1"/>
                </a:solidFill>
                <a:effectLst/>
                <a:latin typeface="+mn-lt"/>
                <a:ea typeface="+mn-ea"/>
                <a:cs typeface="+mn-cs"/>
              </a:rPr>
              <a:t>1. Revelation 2. Intellect 3. Science and experience</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7. A classic idea that Chritopher Columbus Was the first to cross the ocean in 1492 on all Americans are taught. Well then your told Africans had Crossed the Ocean scene 200 years before you would regret it.</a:t>
            </a:r>
          </a:p>
          <a:p>
            <a:br>
              <a:rPr lang="en-GB" sz="1200" kern="1200">
                <a:solidFill>
                  <a:schemeClr val="tx1"/>
                </a:solidFill>
                <a:effectLst/>
                <a:latin typeface="+mn-lt"/>
                <a:ea typeface="+mn-ea"/>
                <a:cs typeface="+mn-cs"/>
              </a:rPr>
            </a:b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a</a:t>
            </a:r>
          </a:p>
          <a:p>
            <a:endParaRPr lang="en-US" dirty="0"/>
          </a:p>
        </p:txBody>
      </p:sp>
      <p:sp>
        <p:nvSpPr>
          <p:cNvPr id="4" name="Slide Number Placeholder 3"/>
          <p:cNvSpPr>
            <a:spLocks noGrp="1"/>
          </p:cNvSpPr>
          <p:nvPr>
            <p:ph type="sldNum" sz="quarter" idx="5"/>
          </p:nvPr>
        </p:nvSpPr>
        <p:spPr/>
        <p:txBody>
          <a:bodyPr/>
          <a:lstStyle/>
          <a:p>
            <a:fld id="{195B2580-4122-8C4A-98BA-2C73EFF52E85}" type="slidenum">
              <a:rPr lang="en-US" smtClean="0"/>
              <a:t>6</a:t>
            </a:fld>
            <a:endParaRPr lang="en-US"/>
          </a:p>
        </p:txBody>
      </p:sp>
    </p:spTree>
    <p:extLst>
      <p:ext uri="{BB962C8B-B14F-4D97-AF65-F5344CB8AC3E}">
        <p14:creationId xmlns:p14="http://schemas.microsoft.com/office/powerpoint/2010/main" val="228948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C99D-A6C0-7941-9ACD-DC3A7072B63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DBDC08F-1A1A-6644-BBA3-70FF1410BE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FCF691F-9FBA-C343-8005-DA9D26B7AFCD}"/>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5" name="Footer Placeholder 4">
            <a:extLst>
              <a:ext uri="{FF2B5EF4-FFF2-40B4-BE49-F238E27FC236}">
                <a16:creationId xmlns:a16="http://schemas.microsoft.com/office/drawing/2014/main" id="{64F16D74-6F91-1D41-A027-BFF76524F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24CD7E-FF72-1C4A-A67F-0DF0DDABAFC4}"/>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2723801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0D221-C704-4244-80E7-C946604E1C1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3D170BE-8A25-974E-844D-F74B8037527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F2C540-6E08-9F4C-8C12-49FFC20CA64C}"/>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5" name="Footer Placeholder 4">
            <a:extLst>
              <a:ext uri="{FF2B5EF4-FFF2-40B4-BE49-F238E27FC236}">
                <a16:creationId xmlns:a16="http://schemas.microsoft.com/office/drawing/2014/main" id="{E1909327-7BE8-6247-A109-7A10A700B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FE4958-ECA0-2943-B6B7-68573640DF1B}"/>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2540460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72A13E-4996-C640-A767-57AFB3853CC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745DAA7-7F02-8047-9A39-93C18E03C10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B0D942-2962-A546-8F7C-B05E91D0FC41}"/>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5" name="Footer Placeholder 4">
            <a:extLst>
              <a:ext uri="{FF2B5EF4-FFF2-40B4-BE49-F238E27FC236}">
                <a16:creationId xmlns:a16="http://schemas.microsoft.com/office/drawing/2014/main" id="{A4F9C06C-C1F6-3749-BFF5-5E0F5FA589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E126A-C003-AF45-969F-B07286DA6446}"/>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1967542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B972-68AC-7941-ADF0-F9A4925EDDF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EA64441-4C08-1F4F-AC3A-DF14E9EB15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94A4659-BE37-4F47-82FE-5B16EEE833D2}"/>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5" name="Footer Placeholder 4">
            <a:extLst>
              <a:ext uri="{FF2B5EF4-FFF2-40B4-BE49-F238E27FC236}">
                <a16:creationId xmlns:a16="http://schemas.microsoft.com/office/drawing/2014/main" id="{E7B35736-42B6-F045-9625-9C8A43BA97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DD8DCA-2EAC-0446-9B11-878B7A2B4C08}"/>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4828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274B8-8E43-D247-A1F0-935E67E2056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FA89104-EB3B-BC4A-8E58-C6BED6DB62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9C5E126-3025-2145-A7BA-1D4767DFA3CC}"/>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5" name="Footer Placeholder 4">
            <a:extLst>
              <a:ext uri="{FF2B5EF4-FFF2-40B4-BE49-F238E27FC236}">
                <a16:creationId xmlns:a16="http://schemas.microsoft.com/office/drawing/2014/main" id="{C5B9D3BA-2487-D046-9ED8-DE4CD41B8A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8C2B59-53DE-4E43-8BCD-C21D422BF0A6}"/>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417893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22CE-5FDB-774D-AD80-2EE4BC44574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AABF73F-CE1A-AD44-9DCD-2A0460D65F9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A60E19C-7759-8741-9E29-8C180A18025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CFBBFA1-99F7-2C42-9FCF-93416AE543BE}"/>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6" name="Footer Placeholder 5">
            <a:extLst>
              <a:ext uri="{FF2B5EF4-FFF2-40B4-BE49-F238E27FC236}">
                <a16:creationId xmlns:a16="http://schemas.microsoft.com/office/drawing/2014/main" id="{04B07AE1-3176-9442-886D-EDA30BF062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2B3625-026B-E94D-9198-94C7B081A5E9}"/>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3612870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90E7-4064-954B-AB7E-5004770695C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0CE6927-D5AC-1E4E-8E27-E0FAD54BE8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FE9D889-AE01-294D-B1C5-685F5D8619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388D031-4898-6845-980D-B534CBD160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9515972-C621-5940-AEA8-152DF73323B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B97DEF9-7B56-874F-A18C-D79D63062880}"/>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8" name="Footer Placeholder 7">
            <a:extLst>
              <a:ext uri="{FF2B5EF4-FFF2-40B4-BE49-F238E27FC236}">
                <a16:creationId xmlns:a16="http://schemas.microsoft.com/office/drawing/2014/main" id="{F53F8302-07F7-884F-B058-AA17FB1FEB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9EF54A-FA72-5B4F-B2A2-2263059CDA36}"/>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275790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0B4C5-62E2-2341-98D8-EB630764463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6638476-972A-924D-B6FF-FF165B5E84D2}"/>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4" name="Footer Placeholder 3">
            <a:extLst>
              <a:ext uri="{FF2B5EF4-FFF2-40B4-BE49-F238E27FC236}">
                <a16:creationId xmlns:a16="http://schemas.microsoft.com/office/drawing/2014/main" id="{DD63CCE5-77F9-7444-B3C3-42936364ED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58CDC8-0858-F74E-BFCF-F52478515843}"/>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22515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3C7CB5-9253-814E-86F0-FC8D844DC96A}"/>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3" name="Footer Placeholder 2">
            <a:extLst>
              <a:ext uri="{FF2B5EF4-FFF2-40B4-BE49-F238E27FC236}">
                <a16:creationId xmlns:a16="http://schemas.microsoft.com/office/drawing/2014/main" id="{21B898EA-2A95-8E4F-84F8-F814ABEFC7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C36F73-C62C-4046-BF9D-C54DB35BC197}"/>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368888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3E9DB-EC88-ED4F-B033-A4D171A18D5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71DF026-7E61-304C-B1CF-530AAE745A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55F8175-A963-A444-9508-45ECEBC81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342F4E2-C175-044B-86C7-BF7212342C86}"/>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6" name="Footer Placeholder 5">
            <a:extLst>
              <a:ext uri="{FF2B5EF4-FFF2-40B4-BE49-F238E27FC236}">
                <a16:creationId xmlns:a16="http://schemas.microsoft.com/office/drawing/2014/main" id="{735D1076-9D77-9F4A-AFA4-D5DF80ADD4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243D67-E224-9047-BC22-01DD8E3C67C1}"/>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1465830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5E86A-0281-B24C-BC48-8AD15D323DC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53414A4-1365-DD4C-9309-68EBF91AF4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ACEA94-7F30-C348-A0E6-2551B810A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BD65B7D-31A0-4D4C-AE26-2A047B2AB94A}"/>
              </a:ext>
            </a:extLst>
          </p:cNvPr>
          <p:cNvSpPr>
            <a:spLocks noGrp="1"/>
          </p:cNvSpPr>
          <p:nvPr>
            <p:ph type="dt" sz="half" idx="10"/>
          </p:nvPr>
        </p:nvSpPr>
        <p:spPr/>
        <p:txBody>
          <a:bodyPr/>
          <a:lstStyle/>
          <a:p>
            <a:fld id="{267EADD2-D1B1-974B-B01F-F4586DEACA65}" type="datetimeFigureOut">
              <a:rPr lang="en-US" smtClean="0"/>
              <a:t>11/6/21</a:t>
            </a:fld>
            <a:endParaRPr lang="en-US"/>
          </a:p>
        </p:txBody>
      </p:sp>
      <p:sp>
        <p:nvSpPr>
          <p:cNvPr id="6" name="Footer Placeholder 5">
            <a:extLst>
              <a:ext uri="{FF2B5EF4-FFF2-40B4-BE49-F238E27FC236}">
                <a16:creationId xmlns:a16="http://schemas.microsoft.com/office/drawing/2014/main" id="{925D1033-300C-C04D-A4F1-895DE561C9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8D9E3B-9EBC-E340-84AB-CBDDCF9D905C}"/>
              </a:ext>
            </a:extLst>
          </p:cNvPr>
          <p:cNvSpPr>
            <a:spLocks noGrp="1"/>
          </p:cNvSpPr>
          <p:nvPr>
            <p:ph type="sldNum" sz="quarter" idx="12"/>
          </p:nvPr>
        </p:nvSpPr>
        <p:spPr/>
        <p:txBody>
          <a:bodyPr/>
          <a:lstStyle/>
          <a:p>
            <a:fld id="{323948FD-61DB-034E-B751-1D476EB787D4}" type="slidenum">
              <a:rPr lang="en-US" smtClean="0"/>
              <a:t>‹#›</a:t>
            </a:fld>
            <a:endParaRPr lang="en-US"/>
          </a:p>
        </p:txBody>
      </p:sp>
    </p:spTree>
    <p:extLst>
      <p:ext uri="{BB962C8B-B14F-4D97-AF65-F5344CB8AC3E}">
        <p14:creationId xmlns:p14="http://schemas.microsoft.com/office/powerpoint/2010/main" val="59204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B88697-1D0E-3E43-BBF1-56C0F46309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BEF09F8-FC5F-AE4B-BC9D-1BFC44EC1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143602-8F74-5E49-A999-D43D580D7F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EADD2-D1B1-974B-B01F-F4586DEACA65}" type="datetimeFigureOut">
              <a:rPr lang="en-US" smtClean="0"/>
              <a:t>11/6/21</a:t>
            </a:fld>
            <a:endParaRPr lang="en-US"/>
          </a:p>
        </p:txBody>
      </p:sp>
      <p:sp>
        <p:nvSpPr>
          <p:cNvPr id="5" name="Footer Placeholder 4">
            <a:extLst>
              <a:ext uri="{FF2B5EF4-FFF2-40B4-BE49-F238E27FC236}">
                <a16:creationId xmlns:a16="http://schemas.microsoft.com/office/drawing/2014/main" id="{36246E09-5F04-CF41-A7F0-E635E7674A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03157A-31F5-F54D-9AA7-55743530A1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948FD-61DB-034E-B751-1D476EB787D4}" type="slidenum">
              <a:rPr lang="en-US" smtClean="0"/>
              <a:t>‹#›</a:t>
            </a:fld>
            <a:endParaRPr lang="en-US"/>
          </a:p>
        </p:txBody>
      </p:sp>
    </p:spTree>
    <p:extLst>
      <p:ext uri="{BB962C8B-B14F-4D97-AF65-F5344CB8AC3E}">
        <p14:creationId xmlns:p14="http://schemas.microsoft.com/office/powerpoint/2010/main" val="3905216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F71298-7D56-6A44-B355-C97740405BE6}"/>
              </a:ext>
            </a:extLst>
          </p:cNvPr>
          <p:cNvSpPr/>
          <p:nvPr/>
        </p:nvSpPr>
        <p:spPr>
          <a:xfrm>
            <a:off x="1409246" y="1832417"/>
            <a:ext cx="9154886" cy="369332"/>
          </a:xfrm>
          <a:prstGeom prst="rect">
            <a:avLst/>
          </a:prstGeom>
        </p:spPr>
        <p:txBody>
          <a:bodyPr wrap="square">
            <a:spAutoFit/>
          </a:bodyPr>
          <a:lstStyle/>
          <a:p>
            <a:pPr algn="ctr"/>
            <a:r>
              <a:rPr lang="en-GB" dirty="0">
                <a:solidFill>
                  <a:srgbClr val="2F1A14"/>
                </a:solidFill>
                <a:effectLst/>
                <a:latin typeface="Palatino" pitchFamily="2" charset="77"/>
              </a:rPr>
              <a:t>Purification of the Heart – from </a:t>
            </a:r>
            <a:r>
              <a:rPr lang="en-GB" dirty="0" err="1">
                <a:solidFill>
                  <a:srgbClr val="2F1A14"/>
                </a:solidFill>
                <a:effectLst/>
                <a:latin typeface="Palatino" pitchFamily="2" charset="77"/>
              </a:rPr>
              <a:t>Iḥya</a:t>
            </a:r>
            <a:r>
              <a:rPr lang="en-GB" dirty="0">
                <a:solidFill>
                  <a:srgbClr val="2F1A14"/>
                </a:solidFill>
                <a:effectLst/>
                <a:latin typeface="Palatino" pitchFamily="2" charset="77"/>
              </a:rPr>
              <a:t> ‘</a:t>
            </a:r>
            <a:r>
              <a:rPr lang="en-GB" dirty="0" err="1">
                <a:solidFill>
                  <a:srgbClr val="2F1A14"/>
                </a:solidFill>
                <a:latin typeface="Palatino" pitchFamily="2" charset="77"/>
              </a:rPr>
              <a:t>U</a:t>
            </a:r>
            <a:r>
              <a:rPr lang="en-GB" dirty="0" err="1">
                <a:solidFill>
                  <a:srgbClr val="2F1A14"/>
                </a:solidFill>
                <a:effectLst/>
                <a:latin typeface="Palatino" pitchFamily="2" charset="77"/>
              </a:rPr>
              <a:t>lūm</a:t>
            </a:r>
            <a:r>
              <a:rPr lang="en-GB" dirty="0">
                <a:solidFill>
                  <a:srgbClr val="2F1A14"/>
                </a:solidFill>
                <a:effectLst/>
                <a:latin typeface="Palatino" pitchFamily="2" charset="77"/>
              </a:rPr>
              <a:t> al-</a:t>
            </a:r>
            <a:r>
              <a:rPr lang="en-GB" dirty="0" err="1">
                <a:solidFill>
                  <a:srgbClr val="2F1A14"/>
                </a:solidFill>
                <a:latin typeface="Palatino" pitchFamily="2" charset="77"/>
              </a:rPr>
              <a:t>D</a:t>
            </a:r>
            <a:r>
              <a:rPr lang="en-GB" dirty="0" err="1">
                <a:solidFill>
                  <a:srgbClr val="2F1A14"/>
                </a:solidFill>
                <a:effectLst/>
                <a:latin typeface="Palatino" pitchFamily="2" charset="77"/>
              </a:rPr>
              <a:t>īn</a:t>
            </a:r>
            <a:r>
              <a:rPr lang="en-GB" dirty="0">
                <a:solidFill>
                  <a:srgbClr val="2F1A14"/>
                </a:solidFill>
                <a:effectLst/>
                <a:latin typeface="Palatino" pitchFamily="2" charset="77"/>
              </a:rPr>
              <a:t> </a:t>
            </a:r>
          </a:p>
        </p:txBody>
      </p:sp>
      <p:sp>
        <p:nvSpPr>
          <p:cNvPr id="6" name="Rectangle 5">
            <a:extLst>
              <a:ext uri="{FF2B5EF4-FFF2-40B4-BE49-F238E27FC236}">
                <a16:creationId xmlns:a16="http://schemas.microsoft.com/office/drawing/2014/main" id="{45709717-0437-3D49-917B-0526A0E7D221}"/>
              </a:ext>
            </a:extLst>
          </p:cNvPr>
          <p:cNvSpPr/>
          <p:nvPr/>
        </p:nvSpPr>
        <p:spPr>
          <a:xfrm>
            <a:off x="5061450" y="2441255"/>
            <a:ext cx="1548822" cy="369332"/>
          </a:xfrm>
          <a:prstGeom prst="rect">
            <a:avLst/>
          </a:prstGeom>
        </p:spPr>
        <p:txBody>
          <a:bodyPr wrap="none">
            <a:spAutoFit/>
          </a:bodyPr>
          <a:lstStyle/>
          <a:p>
            <a:pPr algn="ctr"/>
            <a:r>
              <a:rPr lang="en-GB" dirty="0">
                <a:solidFill>
                  <a:srgbClr val="2F1A14"/>
                </a:solidFill>
                <a:effectLst/>
                <a:latin typeface="Palatino" pitchFamily="2" charset="77"/>
              </a:rPr>
              <a:t>By al-</a:t>
            </a:r>
            <a:r>
              <a:rPr lang="en-GB" dirty="0" err="1">
                <a:solidFill>
                  <a:srgbClr val="2F1A14"/>
                </a:solidFill>
                <a:effectLst/>
                <a:latin typeface="Palatino" pitchFamily="2" charset="77"/>
              </a:rPr>
              <a:t>Ghāzalī</a:t>
            </a:r>
            <a:endParaRPr lang="en-GB" dirty="0">
              <a:solidFill>
                <a:srgbClr val="2F1A14"/>
              </a:solidFill>
              <a:effectLst/>
              <a:latin typeface="Palatino" pitchFamily="2" charset="77"/>
            </a:endParaRPr>
          </a:p>
        </p:txBody>
      </p:sp>
    </p:spTree>
    <p:extLst>
      <p:ext uri="{BB962C8B-B14F-4D97-AF65-F5344CB8AC3E}">
        <p14:creationId xmlns:p14="http://schemas.microsoft.com/office/powerpoint/2010/main" val="1763536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BE25A1-9EF1-6346-A85B-D0EC164E377F}"/>
              </a:ext>
            </a:extLst>
          </p:cNvPr>
          <p:cNvSpPr/>
          <p:nvPr/>
        </p:nvSpPr>
        <p:spPr>
          <a:xfrm>
            <a:off x="671210" y="1123374"/>
            <a:ext cx="10856226" cy="4524315"/>
          </a:xfrm>
          <a:prstGeom prst="rect">
            <a:avLst/>
          </a:prstGeom>
        </p:spPr>
        <p:txBody>
          <a:bodyPr wrap="square">
            <a:spAutoFit/>
          </a:bodyPr>
          <a:lstStyle/>
          <a:p>
            <a:endParaRPr lang="en-GB" dirty="0">
              <a:solidFill>
                <a:srgbClr val="2F1A14"/>
              </a:solidFill>
              <a:latin typeface="Palatino" pitchFamily="2" charset="77"/>
            </a:endParaRPr>
          </a:p>
          <a:p>
            <a:r>
              <a:rPr lang="ar-SA" dirty="0">
                <a:solidFill>
                  <a:srgbClr val="2F1A14"/>
                </a:solidFill>
                <a:latin typeface="Palatino" pitchFamily="2" charset="77"/>
              </a:rPr>
              <a:t>نفس </a:t>
            </a:r>
            <a:r>
              <a:rPr lang="en-US" dirty="0">
                <a:solidFill>
                  <a:srgbClr val="2F1A14"/>
                </a:solidFill>
                <a:latin typeface="Palatino" pitchFamily="2" charset="77"/>
              </a:rPr>
              <a:t>  soul </a:t>
            </a:r>
            <a:r>
              <a:rPr lang="en-GB" dirty="0">
                <a:solidFill>
                  <a:srgbClr val="2F1A14"/>
                </a:solidFill>
                <a:latin typeface="Palatino" pitchFamily="2" charset="77"/>
              </a:rPr>
              <a:t>it refers to  two different things </a:t>
            </a:r>
            <a:r>
              <a:rPr lang="en-US" dirty="0">
                <a:solidFill>
                  <a:srgbClr val="2F1A14"/>
                </a:solidFill>
                <a:latin typeface="Palatino" pitchFamily="2" charset="77"/>
              </a:rPr>
              <a:t>:</a:t>
            </a:r>
          </a:p>
          <a:p>
            <a:endParaRPr lang="en-US" dirty="0">
              <a:solidFill>
                <a:srgbClr val="2F1A14"/>
              </a:solidFill>
              <a:latin typeface="Palatino" pitchFamily="2" charset="77"/>
            </a:endParaRPr>
          </a:p>
          <a:p>
            <a:pPr marL="342900" indent="-342900">
              <a:buAutoNum type="arabicPeriod"/>
            </a:pPr>
            <a:r>
              <a:rPr lang="en-US" dirty="0">
                <a:solidFill>
                  <a:srgbClr val="2F1A14"/>
                </a:solidFill>
                <a:latin typeface="Palatino" pitchFamily="2" charset="77"/>
              </a:rPr>
              <a:t>The  capricious, desirous, irascible aspect of a person</a:t>
            </a:r>
          </a:p>
          <a:p>
            <a:pPr marL="342900" indent="-342900">
              <a:buAutoNum type="arabicPeriod"/>
            </a:pPr>
            <a:endParaRPr lang="en-US" dirty="0">
              <a:solidFill>
                <a:srgbClr val="2F1A14"/>
              </a:solidFill>
              <a:latin typeface="Palatino" pitchFamily="2" charset="77"/>
            </a:endParaRPr>
          </a:p>
          <a:p>
            <a:pPr marL="342900" indent="-342900">
              <a:buAutoNum type="arabicPeriod"/>
            </a:pPr>
            <a:r>
              <a:rPr lang="en-US" dirty="0">
                <a:solidFill>
                  <a:srgbClr val="2F1A14"/>
                </a:solidFill>
                <a:latin typeface="Palatino" pitchFamily="2" charset="77"/>
              </a:rPr>
              <a:t>Also refers to the subtle lordly spiritual faculty as previously mentioned, which is a person's essence. </a:t>
            </a:r>
            <a:endParaRPr lang="en-GB" dirty="0">
              <a:solidFill>
                <a:srgbClr val="2F1A14"/>
              </a:solidFill>
              <a:latin typeface="Palatino" pitchFamily="2" charset="77"/>
            </a:endParaRPr>
          </a:p>
          <a:p>
            <a:endParaRPr lang="en-GB" dirty="0">
              <a:solidFill>
                <a:srgbClr val="2F1A14"/>
              </a:solidFill>
              <a:latin typeface="Palatino" pitchFamily="2" charset="77"/>
            </a:endParaRPr>
          </a:p>
          <a:p>
            <a:r>
              <a:rPr lang="ar-SA" dirty="0">
                <a:solidFill>
                  <a:srgbClr val="2F1A14"/>
                </a:solidFill>
                <a:latin typeface="Palatino" pitchFamily="2" charset="77"/>
              </a:rPr>
              <a:t>عقل </a:t>
            </a:r>
            <a:r>
              <a:rPr lang="en-US" dirty="0">
                <a:solidFill>
                  <a:srgbClr val="2F1A14"/>
                </a:solidFill>
                <a:latin typeface="Palatino" pitchFamily="2" charset="77"/>
              </a:rPr>
              <a:t> intellect </a:t>
            </a:r>
            <a:r>
              <a:rPr lang="en-GB" dirty="0">
                <a:solidFill>
                  <a:srgbClr val="2F1A14"/>
                </a:solidFill>
                <a:latin typeface="Palatino" pitchFamily="2" charset="77"/>
              </a:rPr>
              <a:t>it refers to  two different things </a:t>
            </a:r>
            <a:r>
              <a:rPr lang="en-US" dirty="0">
                <a:solidFill>
                  <a:srgbClr val="2F1A14"/>
                </a:solidFill>
                <a:latin typeface="Palatino" pitchFamily="2" charset="77"/>
              </a:rPr>
              <a:t>: </a:t>
            </a:r>
          </a:p>
          <a:p>
            <a:endParaRPr lang="en-US" dirty="0">
              <a:solidFill>
                <a:srgbClr val="2F1A14"/>
              </a:solidFill>
              <a:latin typeface="Palatino" pitchFamily="2" charset="77"/>
            </a:endParaRPr>
          </a:p>
          <a:p>
            <a:pPr marL="342900" indent="-342900">
              <a:buAutoNum type="arabicPeriod"/>
            </a:pPr>
            <a:r>
              <a:rPr lang="en-US" dirty="0">
                <a:solidFill>
                  <a:srgbClr val="2F1A14"/>
                </a:solidFill>
                <a:latin typeface="Palatino" pitchFamily="2" charset="77"/>
              </a:rPr>
              <a:t>The indication made from knowledge of things as they are, in this sense it is an attribute of knowledge which its locus is in the heart.</a:t>
            </a:r>
          </a:p>
          <a:p>
            <a:pPr marL="342900" indent="-342900">
              <a:buAutoNum type="arabicPeriod"/>
            </a:pPr>
            <a:endParaRPr lang="en-US" dirty="0">
              <a:solidFill>
                <a:srgbClr val="2F1A14"/>
              </a:solidFill>
              <a:latin typeface="Palatino" pitchFamily="2" charset="77"/>
            </a:endParaRPr>
          </a:p>
          <a:p>
            <a:pPr marL="342900" indent="-342900">
              <a:buAutoNum type="arabicPeriod"/>
            </a:pPr>
            <a:r>
              <a:rPr lang="en-US" dirty="0">
                <a:solidFill>
                  <a:srgbClr val="2F1A14"/>
                </a:solidFill>
                <a:latin typeface="Palatino" pitchFamily="2" charset="77"/>
              </a:rPr>
              <a:t> It perceives different types of knowledge subtly, and that is the heart. </a:t>
            </a:r>
          </a:p>
          <a:p>
            <a:endParaRPr lang="en-US" dirty="0">
              <a:solidFill>
                <a:srgbClr val="2F1A14"/>
              </a:solidFill>
              <a:latin typeface="Palatino" pitchFamily="2" charset="77"/>
            </a:endParaRPr>
          </a:p>
          <a:p>
            <a:endParaRPr lang="en-GB" dirty="0">
              <a:solidFill>
                <a:srgbClr val="2F1A14"/>
              </a:solidFill>
              <a:latin typeface="Palatino" pitchFamily="2" charset="77"/>
            </a:endParaRPr>
          </a:p>
          <a:p>
            <a:endParaRPr lang="en-GB" dirty="0">
              <a:solidFill>
                <a:srgbClr val="2F1A14"/>
              </a:solidFill>
              <a:latin typeface="Palatino" pitchFamily="2" charset="77"/>
            </a:endParaRPr>
          </a:p>
        </p:txBody>
      </p:sp>
      <p:sp>
        <p:nvSpPr>
          <p:cNvPr id="3" name="Rectangle 2">
            <a:extLst>
              <a:ext uri="{FF2B5EF4-FFF2-40B4-BE49-F238E27FC236}">
                <a16:creationId xmlns:a16="http://schemas.microsoft.com/office/drawing/2014/main" id="{26A44056-AD0E-CA48-AF07-91D723E0F8A8}"/>
              </a:ext>
            </a:extLst>
          </p:cNvPr>
          <p:cNvSpPr/>
          <p:nvPr/>
        </p:nvSpPr>
        <p:spPr>
          <a:xfrm>
            <a:off x="671210" y="260502"/>
            <a:ext cx="8766706" cy="369332"/>
          </a:xfrm>
          <a:prstGeom prst="rect">
            <a:avLst/>
          </a:prstGeom>
        </p:spPr>
        <p:txBody>
          <a:bodyPr wrap="square">
            <a:spAutoFit/>
          </a:bodyPr>
          <a:lstStyle/>
          <a:p>
            <a:r>
              <a:rPr lang="en-GB" dirty="0">
                <a:solidFill>
                  <a:srgbClr val="2F1A14"/>
                </a:solidFill>
                <a:latin typeface="Palatino" pitchFamily="2" charset="77"/>
              </a:rPr>
              <a:t>al-</a:t>
            </a:r>
            <a:r>
              <a:rPr lang="en-GB" dirty="0" err="1">
                <a:solidFill>
                  <a:srgbClr val="2F1A14"/>
                </a:solidFill>
                <a:latin typeface="Palatino" pitchFamily="2" charset="77"/>
              </a:rPr>
              <a:t>Ghāzalī</a:t>
            </a:r>
            <a:r>
              <a:rPr lang="en-GB" dirty="0">
                <a:solidFill>
                  <a:srgbClr val="2F1A14"/>
                </a:solidFill>
                <a:latin typeface="Palatino" pitchFamily="2" charset="77"/>
              </a:rPr>
              <a:t> ‘s  explanation on terms particular to our cognitive make up:    </a:t>
            </a:r>
            <a:endParaRPr lang="en-US" dirty="0"/>
          </a:p>
        </p:txBody>
      </p:sp>
    </p:spTree>
    <p:extLst>
      <p:ext uri="{BB962C8B-B14F-4D97-AF65-F5344CB8AC3E}">
        <p14:creationId xmlns:p14="http://schemas.microsoft.com/office/powerpoint/2010/main" val="3386420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99C411-6352-3E40-85D4-9018BB343D44}"/>
              </a:ext>
            </a:extLst>
          </p:cNvPr>
          <p:cNvSpPr/>
          <p:nvPr/>
        </p:nvSpPr>
        <p:spPr>
          <a:xfrm>
            <a:off x="623776" y="159236"/>
            <a:ext cx="11109311" cy="5170646"/>
          </a:xfrm>
          <a:prstGeom prst="rect">
            <a:avLst/>
          </a:prstGeom>
        </p:spPr>
        <p:txBody>
          <a:bodyPr wrap="square">
            <a:spAutoFit/>
          </a:bodyPr>
          <a:lstStyle/>
          <a:p>
            <a:endParaRPr lang="en-GB" dirty="0">
              <a:solidFill>
                <a:srgbClr val="2F1A14"/>
              </a:solidFill>
              <a:latin typeface="Palatino" pitchFamily="2" charset="77"/>
            </a:endParaRPr>
          </a:p>
          <a:p>
            <a:r>
              <a:rPr lang="ar-SA" dirty="0">
                <a:solidFill>
                  <a:srgbClr val="2F1A14"/>
                </a:solidFill>
                <a:latin typeface="Palatino" pitchFamily="2" charset="77"/>
              </a:rPr>
              <a:t>نفس </a:t>
            </a:r>
            <a:r>
              <a:rPr lang="en-US" dirty="0">
                <a:solidFill>
                  <a:srgbClr val="2F1A14"/>
                </a:solidFill>
                <a:latin typeface="Palatino" pitchFamily="2" charset="77"/>
              </a:rPr>
              <a:t>  soul </a:t>
            </a:r>
            <a:r>
              <a:rPr lang="en-GB" dirty="0">
                <a:solidFill>
                  <a:srgbClr val="2F1A14"/>
                </a:solidFill>
                <a:latin typeface="Palatino" pitchFamily="2" charset="77"/>
              </a:rPr>
              <a:t>it refers to  two different things </a:t>
            </a:r>
            <a:r>
              <a:rPr lang="en-US" dirty="0">
                <a:solidFill>
                  <a:srgbClr val="2F1A14"/>
                </a:solidFill>
                <a:latin typeface="Palatino" pitchFamily="2" charset="77"/>
              </a:rPr>
              <a:t>:</a:t>
            </a:r>
          </a:p>
          <a:p>
            <a:endParaRPr lang="en-US" dirty="0">
              <a:solidFill>
                <a:srgbClr val="2F1A14"/>
              </a:solidFill>
              <a:latin typeface="Palatino" pitchFamily="2" charset="77"/>
            </a:endParaRPr>
          </a:p>
          <a:p>
            <a:pPr marL="342900" indent="-342900">
              <a:buAutoNum type="arabicPeriod"/>
            </a:pPr>
            <a:r>
              <a:rPr lang="en-US" dirty="0">
                <a:solidFill>
                  <a:srgbClr val="2F1A14"/>
                </a:solidFill>
                <a:latin typeface="Palatino" pitchFamily="2" charset="77"/>
              </a:rPr>
              <a:t>The  capricious, desirous, irascible aspect of a person</a:t>
            </a:r>
          </a:p>
          <a:p>
            <a:pPr marL="342900" indent="-342900">
              <a:buAutoNum type="arabicPeriod"/>
            </a:pPr>
            <a:endParaRPr lang="en-US" dirty="0">
              <a:solidFill>
                <a:srgbClr val="2F1A14"/>
              </a:solidFill>
              <a:latin typeface="Palatino" pitchFamily="2" charset="77"/>
            </a:endParaRPr>
          </a:p>
          <a:p>
            <a:endParaRPr lang="en-US" dirty="0">
              <a:solidFill>
                <a:srgbClr val="2F1A14"/>
              </a:solidFill>
              <a:latin typeface="Palatino" pitchFamily="2" charset="77"/>
            </a:endParaRPr>
          </a:p>
          <a:p>
            <a:r>
              <a:rPr lang="en-US" dirty="0">
                <a:solidFill>
                  <a:srgbClr val="2F1A14"/>
                </a:solidFill>
                <a:latin typeface="Palatino" pitchFamily="2" charset="77"/>
              </a:rPr>
              <a:t>The </a:t>
            </a:r>
            <a:r>
              <a:rPr lang="ar-SA" dirty="0">
                <a:solidFill>
                  <a:srgbClr val="2F1A14"/>
                </a:solidFill>
                <a:latin typeface="Palatino" pitchFamily="2" charset="77"/>
              </a:rPr>
              <a:t>نفس </a:t>
            </a:r>
            <a:r>
              <a:rPr lang="en-US" dirty="0">
                <a:solidFill>
                  <a:srgbClr val="2F1A14"/>
                </a:solidFill>
                <a:latin typeface="Palatino" pitchFamily="2" charset="77"/>
              </a:rPr>
              <a:t>  soul the following terms describe the </a:t>
            </a:r>
            <a:r>
              <a:rPr lang="en-US" dirty="0" err="1">
                <a:solidFill>
                  <a:srgbClr val="2F1A14"/>
                </a:solidFill>
                <a:latin typeface="Palatino" pitchFamily="2" charset="77"/>
              </a:rPr>
              <a:t>rūh</a:t>
            </a:r>
            <a:r>
              <a:rPr lang="en-US">
                <a:solidFill>
                  <a:srgbClr val="2F1A14"/>
                </a:solidFill>
                <a:latin typeface="Palatino" pitchFamily="2" charset="77"/>
              </a:rPr>
              <a:t>  </a:t>
            </a:r>
            <a:r>
              <a:rPr lang="en-US" dirty="0">
                <a:solidFill>
                  <a:srgbClr val="2F1A14"/>
                </a:solidFill>
                <a:latin typeface="Palatino" pitchFamily="2" charset="77"/>
              </a:rPr>
              <a:t>moves towards refinement.</a:t>
            </a:r>
          </a:p>
          <a:p>
            <a:pPr algn="r" rtl="1"/>
            <a:endParaRPr lang="en-US" dirty="0">
              <a:solidFill>
                <a:srgbClr val="2F1A14"/>
              </a:solidFill>
              <a:latin typeface="Scheherazade-AAT" pitchFamily="2" charset="-78"/>
              <a:cs typeface="Scheherazade-AAT" pitchFamily="2" charset="-78"/>
            </a:endParaRPr>
          </a:p>
          <a:p>
            <a:pPr marL="400050" indent="-400050" algn="r" rtl="1">
              <a:buFont typeface="+mj-lt"/>
              <a:buAutoNum type="romanUcPeriod"/>
            </a:pPr>
            <a:r>
              <a:rPr lang="ar-SA" sz="2400" dirty="0" err="1">
                <a:solidFill>
                  <a:srgbClr val="2F1A14"/>
                </a:solidFill>
                <a:latin typeface="Scheherazade-AAT" pitchFamily="2" charset="-78"/>
                <a:cs typeface="Scheherazade-AAT" pitchFamily="2" charset="-78"/>
              </a:rPr>
              <a:t>وَمَاۤ</a:t>
            </a:r>
            <a:r>
              <a:rPr lang="ar-SA" sz="2400" dirty="0">
                <a:solidFill>
                  <a:srgbClr val="2F1A14"/>
                </a:solidFill>
                <a:latin typeface="Scheherazade-AAT" pitchFamily="2" charset="-78"/>
                <a:cs typeface="Scheherazade-AAT" pitchFamily="2" charset="-78"/>
              </a:rPr>
              <a:t> أُبَرِّئُ </a:t>
            </a:r>
            <a:r>
              <a:rPr lang="ar-SA" sz="2400" dirty="0" err="1">
                <a:solidFill>
                  <a:srgbClr val="2F1A14"/>
                </a:solidFill>
                <a:latin typeface="Scheherazade-AAT" pitchFamily="2" charset="-78"/>
                <a:cs typeface="Scheherazade-AAT" pitchFamily="2" charset="-78"/>
              </a:rPr>
              <a:t>نَفۡسِیۤۚ</a:t>
            </a:r>
            <a:r>
              <a:rPr lang="ar-SA" sz="2400" dirty="0">
                <a:solidFill>
                  <a:srgbClr val="2F1A14"/>
                </a:solidFill>
                <a:latin typeface="Scheherazade-AAT" pitchFamily="2" charset="-78"/>
                <a:cs typeface="Scheherazade-AAT" pitchFamily="2" charset="-78"/>
              </a:rPr>
              <a:t> إِنَّ </a:t>
            </a:r>
            <a:r>
              <a:rPr lang="ar-SA" sz="2400" dirty="0" err="1">
                <a:solidFill>
                  <a:srgbClr val="2F1A14"/>
                </a:solidFill>
                <a:latin typeface="Scheherazade-AAT" pitchFamily="2" charset="-78"/>
                <a:cs typeface="Scheherazade-AAT" pitchFamily="2" charset="-78"/>
              </a:rPr>
              <a:t>ٱلنَّفۡسَ</a:t>
            </a:r>
            <a:r>
              <a:rPr lang="ar-SA" sz="2400" dirty="0">
                <a:solidFill>
                  <a:srgbClr val="2F1A14"/>
                </a:solidFill>
                <a:latin typeface="Scheherazade-AAT" pitchFamily="2" charset="-78"/>
                <a:cs typeface="Scheherazade-AAT" pitchFamily="2" charset="-78"/>
              </a:rPr>
              <a:t> </a:t>
            </a:r>
            <a:r>
              <a:rPr lang="ar-SA" sz="2400" dirty="0" err="1">
                <a:solidFill>
                  <a:srgbClr val="2F1A14"/>
                </a:solidFill>
                <a:latin typeface="Scheherazade-AAT" pitchFamily="2" charset="-78"/>
                <a:cs typeface="Scheherazade-AAT" pitchFamily="2" charset="-78"/>
              </a:rPr>
              <a:t>لَأَمَّارَةُۢ</a:t>
            </a:r>
            <a:r>
              <a:rPr lang="ar-SA" sz="2400" dirty="0">
                <a:solidFill>
                  <a:srgbClr val="2F1A14"/>
                </a:solidFill>
                <a:latin typeface="Scheherazade-AAT" pitchFamily="2" charset="-78"/>
                <a:cs typeface="Scheherazade-AAT" pitchFamily="2" charset="-78"/>
              </a:rPr>
              <a:t> </a:t>
            </a:r>
            <a:r>
              <a:rPr lang="ar-SA" sz="2400" dirty="0" err="1">
                <a:solidFill>
                  <a:srgbClr val="2F1A14"/>
                </a:solidFill>
                <a:latin typeface="Scheherazade-AAT" pitchFamily="2" charset="-78"/>
                <a:cs typeface="Scheherazade-AAT" pitchFamily="2" charset="-78"/>
              </a:rPr>
              <a:t>بِٱلسُّوۤءِ</a:t>
            </a:r>
            <a:r>
              <a:rPr lang="ar-SA" sz="2400" dirty="0">
                <a:solidFill>
                  <a:srgbClr val="2F1A14"/>
                </a:solidFill>
                <a:latin typeface="Scheherazade-AAT" pitchFamily="2" charset="-78"/>
                <a:cs typeface="Scheherazade-AAT" pitchFamily="2" charset="-78"/>
              </a:rPr>
              <a:t> إِلَّا مَا رَحِمَ </a:t>
            </a:r>
            <a:r>
              <a:rPr lang="ar-SA" sz="2400" dirty="0" err="1">
                <a:solidFill>
                  <a:srgbClr val="2F1A14"/>
                </a:solidFill>
                <a:latin typeface="Scheherazade-AAT" pitchFamily="2" charset="-78"/>
                <a:cs typeface="Scheherazade-AAT" pitchFamily="2" charset="-78"/>
              </a:rPr>
              <a:t>رَبِّیۤۚ</a:t>
            </a:r>
            <a:r>
              <a:rPr lang="ar-SA" sz="2400" dirty="0">
                <a:solidFill>
                  <a:srgbClr val="2F1A14"/>
                </a:solidFill>
                <a:latin typeface="Scheherazade-AAT" pitchFamily="2" charset="-78"/>
                <a:cs typeface="Scheherazade-AAT" pitchFamily="2" charset="-78"/>
              </a:rPr>
              <a:t> إِنَّ </a:t>
            </a:r>
            <a:r>
              <a:rPr lang="ar-SA" sz="2400" dirty="0" err="1">
                <a:solidFill>
                  <a:srgbClr val="2F1A14"/>
                </a:solidFill>
                <a:latin typeface="Scheherazade-AAT" pitchFamily="2" charset="-78"/>
                <a:cs typeface="Scheherazade-AAT" pitchFamily="2" charset="-78"/>
              </a:rPr>
              <a:t>رَبِّی</a:t>
            </a:r>
            <a:r>
              <a:rPr lang="ar-SA" sz="2400" dirty="0">
                <a:solidFill>
                  <a:srgbClr val="2F1A14"/>
                </a:solidFill>
                <a:latin typeface="Scheherazade-AAT" pitchFamily="2" charset="-78"/>
                <a:cs typeface="Scheherazade-AAT" pitchFamily="2" charset="-78"/>
              </a:rPr>
              <a:t> غَفُورٌ  </a:t>
            </a:r>
            <a:r>
              <a:rPr lang="ar-SA" sz="2400" dirty="0" err="1">
                <a:solidFill>
                  <a:srgbClr val="2F1A14"/>
                </a:solidFill>
                <a:latin typeface="Scheherazade-AAT" pitchFamily="2" charset="-78"/>
                <a:cs typeface="Scheherazade-AAT" pitchFamily="2" charset="-78"/>
              </a:rPr>
              <a:t>رَّحِیمٌ</a:t>
            </a:r>
            <a:r>
              <a:rPr lang="ar-SA" sz="2400" dirty="0">
                <a:solidFill>
                  <a:srgbClr val="2F1A14"/>
                </a:solidFill>
                <a:latin typeface="Scheherazade-AAT" pitchFamily="2" charset="-78"/>
                <a:cs typeface="Scheherazade-AAT" pitchFamily="2" charset="-78"/>
              </a:rPr>
              <a:t> ۞ </a:t>
            </a:r>
            <a:r>
              <a:rPr lang="en-US" sz="2400" dirty="0">
                <a:solidFill>
                  <a:srgbClr val="2F1A14"/>
                </a:solidFill>
                <a:latin typeface="Scheherazade-AAT" pitchFamily="2" charset="-78"/>
                <a:cs typeface="Scheherazade-AAT" pitchFamily="2" charset="-78"/>
              </a:rPr>
              <a:t> The unrefined 12:53</a:t>
            </a:r>
            <a:endParaRPr lang="ar-SA" sz="2400" dirty="0">
              <a:solidFill>
                <a:srgbClr val="2F1A14"/>
              </a:solidFill>
              <a:latin typeface="Scheherazade-AAT" pitchFamily="2" charset="-78"/>
              <a:cs typeface="Scheherazade-AAT" pitchFamily="2" charset="-78"/>
            </a:endParaRPr>
          </a:p>
          <a:p>
            <a:pPr marL="400050" indent="-400050" algn="r" rtl="1">
              <a:buFont typeface="+mj-lt"/>
              <a:buAutoNum type="romanUcPeriod"/>
            </a:pPr>
            <a:endParaRPr lang="en-US" sz="2400" dirty="0">
              <a:solidFill>
                <a:srgbClr val="2F1A14"/>
              </a:solidFill>
              <a:latin typeface="Scheherazade-AAT" pitchFamily="2" charset="-78"/>
              <a:cs typeface="Scheherazade-AAT" pitchFamily="2" charset="-78"/>
            </a:endParaRPr>
          </a:p>
          <a:p>
            <a:pPr marL="400050" indent="-400050" algn="r" rtl="1">
              <a:buFont typeface="+mj-lt"/>
              <a:buAutoNum type="romanUcPeriod"/>
            </a:pPr>
            <a:r>
              <a:rPr lang="ar-SA" sz="2400" dirty="0" err="1">
                <a:solidFill>
                  <a:srgbClr val="2F1A14"/>
                </a:solidFill>
                <a:latin typeface="Scheherazade-AAT" pitchFamily="2" charset="-78"/>
                <a:cs typeface="Scheherazade-AAT" pitchFamily="2" charset="-78"/>
              </a:rPr>
              <a:t>وَلَاۤ</a:t>
            </a:r>
            <a:r>
              <a:rPr lang="ar-SA" sz="2400" dirty="0">
                <a:solidFill>
                  <a:srgbClr val="2F1A14"/>
                </a:solidFill>
                <a:latin typeface="Scheherazade-AAT" pitchFamily="2" charset="-78"/>
                <a:cs typeface="Scheherazade-AAT" pitchFamily="2" charset="-78"/>
              </a:rPr>
              <a:t> </a:t>
            </a:r>
            <a:r>
              <a:rPr lang="ar-SA" sz="2400" dirty="0" err="1">
                <a:solidFill>
                  <a:srgbClr val="2F1A14"/>
                </a:solidFill>
                <a:latin typeface="Scheherazade-AAT" pitchFamily="2" charset="-78"/>
                <a:cs typeface="Scheherazade-AAT" pitchFamily="2" charset="-78"/>
              </a:rPr>
              <a:t>أُقۡسِمُ</a:t>
            </a:r>
            <a:r>
              <a:rPr lang="ar-SA" sz="2400" dirty="0">
                <a:solidFill>
                  <a:srgbClr val="2F1A14"/>
                </a:solidFill>
                <a:latin typeface="Scheherazade-AAT" pitchFamily="2" charset="-78"/>
                <a:cs typeface="Scheherazade-AAT" pitchFamily="2" charset="-78"/>
              </a:rPr>
              <a:t> </a:t>
            </a:r>
            <a:r>
              <a:rPr lang="ar-SA" sz="2400" dirty="0" err="1">
                <a:solidFill>
                  <a:srgbClr val="2F1A14"/>
                </a:solidFill>
                <a:latin typeface="Scheherazade-AAT" pitchFamily="2" charset="-78"/>
                <a:cs typeface="Scheherazade-AAT" pitchFamily="2" charset="-78"/>
              </a:rPr>
              <a:t>بِٱلنَّفۡسِ</a:t>
            </a:r>
            <a:r>
              <a:rPr lang="ar-SA" sz="2400" dirty="0">
                <a:solidFill>
                  <a:srgbClr val="2F1A14"/>
                </a:solidFill>
                <a:latin typeface="Scheherazade-AAT" pitchFamily="2" charset="-78"/>
                <a:cs typeface="Scheherazade-AAT" pitchFamily="2" charset="-78"/>
              </a:rPr>
              <a:t> </a:t>
            </a:r>
            <a:r>
              <a:rPr lang="ar-SA" sz="2400" dirty="0" err="1">
                <a:solidFill>
                  <a:srgbClr val="2F1A14"/>
                </a:solidFill>
                <a:latin typeface="Scheherazade-AAT" pitchFamily="2" charset="-78"/>
                <a:cs typeface="Scheherazade-AAT" pitchFamily="2" charset="-78"/>
              </a:rPr>
              <a:t>ٱللَّوَّامَةِ</a:t>
            </a:r>
            <a:r>
              <a:rPr lang="ar-SA" sz="2400" dirty="0">
                <a:solidFill>
                  <a:srgbClr val="2F1A14"/>
                </a:solidFill>
                <a:latin typeface="Scheherazade-AAT" pitchFamily="2" charset="-78"/>
                <a:cs typeface="Scheherazade-AAT" pitchFamily="2" charset="-78"/>
              </a:rPr>
              <a:t> ۞ </a:t>
            </a:r>
            <a:r>
              <a:rPr lang="en-US" sz="2400" dirty="0">
                <a:solidFill>
                  <a:srgbClr val="2F1A14"/>
                </a:solidFill>
                <a:latin typeface="Scheherazade-AAT" pitchFamily="2" charset="-78"/>
                <a:cs typeface="Scheherazade-AAT" pitchFamily="2" charset="-78"/>
              </a:rPr>
              <a:t>The reproaching   75:2</a:t>
            </a:r>
          </a:p>
          <a:p>
            <a:pPr marL="400050" indent="-400050" algn="r" rtl="1">
              <a:buFont typeface="+mj-lt"/>
              <a:buAutoNum type="romanUcPeriod"/>
            </a:pPr>
            <a:endParaRPr lang="en-US" sz="2400" dirty="0">
              <a:solidFill>
                <a:srgbClr val="2F1A14"/>
              </a:solidFill>
              <a:latin typeface="Scheherazade-AAT" pitchFamily="2" charset="-78"/>
              <a:cs typeface="Scheherazade-AAT" pitchFamily="2" charset="-78"/>
            </a:endParaRPr>
          </a:p>
          <a:p>
            <a:pPr marL="400050" indent="-400050" algn="r" rtl="1">
              <a:buFont typeface="+mj-lt"/>
              <a:buAutoNum type="romanUcPeriod"/>
            </a:pPr>
            <a:r>
              <a:rPr lang="ar-SA" sz="2400" dirty="0" err="1">
                <a:solidFill>
                  <a:srgbClr val="2F1A14"/>
                </a:solidFill>
                <a:latin typeface="Scheherazade-AAT" pitchFamily="2" charset="-78"/>
                <a:cs typeface="Scheherazade-AAT" pitchFamily="2" charset="-78"/>
              </a:rPr>
              <a:t>یَـٰۤأَیَّتُهَا</a:t>
            </a:r>
            <a:r>
              <a:rPr lang="ar-SA" sz="2400" dirty="0">
                <a:solidFill>
                  <a:srgbClr val="2F1A14"/>
                </a:solidFill>
                <a:latin typeface="Scheherazade-AAT" pitchFamily="2" charset="-78"/>
                <a:cs typeface="Scheherazade-AAT" pitchFamily="2" charset="-78"/>
              </a:rPr>
              <a:t> </a:t>
            </a:r>
            <a:r>
              <a:rPr lang="ar-SA" sz="2400" dirty="0" err="1">
                <a:solidFill>
                  <a:srgbClr val="2F1A14"/>
                </a:solidFill>
                <a:latin typeface="Scheherazade-AAT" pitchFamily="2" charset="-78"/>
                <a:cs typeface="Scheherazade-AAT" pitchFamily="2" charset="-78"/>
              </a:rPr>
              <a:t>ٱلنَّفۡسُ</a:t>
            </a:r>
            <a:r>
              <a:rPr lang="ar-SA" sz="2400" dirty="0">
                <a:solidFill>
                  <a:srgbClr val="2F1A14"/>
                </a:solidFill>
                <a:latin typeface="Scheherazade-AAT" pitchFamily="2" charset="-78"/>
                <a:cs typeface="Scheherazade-AAT" pitchFamily="2" charset="-78"/>
              </a:rPr>
              <a:t> </a:t>
            </a:r>
            <a:r>
              <a:rPr lang="ar-SA" sz="2400" dirty="0" err="1">
                <a:solidFill>
                  <a:srgbClr val="2F1A14"/>
                </a:solidFill>
                <a:latin typeface="Scheherazade-AAT" pitchFamily="2" charset="-78"/>
                <a:cs typeface="Scheherazade-AAT" pitchFamily="2" charset="-78"/>
              </a:rPr>
              <a:t>ٱلۡمُطۡمَىِٕنَّةُ</a:t>
            </a:r>
            <a:r>
              <a:rPr lang="ar-SA" sz="2400" dirty="0">
                <a:solidFill>
                  <a:srgbClr val="2F1A14"/>
                </a:solidFill>
                <a:latin typeface="Scheherazade-AAT" pitchFamily="2" charset="-78"/>
                <a:cs typeface="Scheherazade-AAT" pitchFamily="2" charset="-78"/>
              </a:rPr>
              <a:t> ۞  </a:t>
            </a:r>
            <a:r>
              <a:rPr lang="ar-SA" sz="2400" dirty="0" err="1">
                <a:solidFill>
                  <a:srgbClr val="2F1A14"/>
                </a:solidFill>
                <a:latin typeface="Scheherazade-AAT" pitchFamily="2" charset="-78"/>
                <a:cs typeface="Scheherazade-AAT" pitchFamily="2" charset="-78"/>
              </a:rPr>
              <a:t>ٱرۡجِعِيٓ</a:t>
            </a:r>
            <a:r>
              <a:rPr lang="ar-SA" sz="2400" dirty="0">
                <a:solidFill>
                  <a:srgbClr val="2F1A14"/>
                </a:solidFill>
                <a:latin typeface="Scheherazade-AAT" pitchFamily="2" charset="-78"/>
                <a:cs typeface="Scheherazade-AAT" pitchFamily="2" charset="-78"/>
              </a:rPr>
              <a:t> </a:t>
            </a:r>
            <a:r>
              <a:rPr lang="ar-SA" sz="2400" dirty="0" err="1">
                <a:solidFill>
                  <a:srgbClr val="2F1A14"/>
                </a:solidFill>
                <a:latin typeface="Scheherazade-AAT" pitchFamily="2" charset="-78"/>
                <a:cs typeface="Scheherazade-AAT" pitchFamily="2" charset="-78"/>
              </a:rPr>
              <a:t>إِلَىٰ</a:t>
            </a:r>
            <a:r>
              <a:rPr lang="ar-SA" sz="2400" dirty="0">
                <a:solidFill>
                  <a:srgbClr val="2F1A14"/>
                </a:solidFill>
                <a:latin typeface="Scheherazade-AAT" pitchFamily="2" charset="-78"/>
                <a:cs typeface="Scheherazade-AAT" pitchFamily="2" charset="-78"/>
              </a:rPr>
              <a:t> رَبِّكِ رَاضِيَةً </a:t>
            </a:r>
            <a:r>
              <a:rPr lang="ar-SA" sz="2400" dirty="0" err="1">
                <a:solidFill>
                  <a:srgbClr val="2F1A14"/>
                </a:solidFill>
                <a:latin typeface="Scheherazade-AAT" pitchFamily="2" charset="-78"/>
                <a:cs typeface="Scheherazade-AAT" pitchFamily="2" charset="-78"/>
              </a:rPr>
              <a:t>مَّرۡضِيَّةً</a:t>
            </a:r>
            <a:r>
              <a:rPr lang="ar-SA" sz="2400" dirty="0">
                <a:solidFill>
                  <a:srgbClr val="2F1A14"/>
                </a:solidFill>
                <a:latin typeface="Scheherazade-AAT" pitchFamily="2" charset="-78"/>
                <a:cs typeface="Scheherazade-AAT" pitchFamily="2" charset="-78"/>
              </a:rPr>
              <a:t> ۞ </a:t>
            </a:r>
            <a:r>
              <a:rPr lang="ar-SA" sz="2400" dirty="0" err="1">
                <a:solidFill>
                  <a:srgbClr val="2F1A14"/>
                </a:solidFill>
                <a:latin typeface="Scheherazade-AAT" pitchFamily="2" charset="-78"/>
                <a:cs typeface="Scheherazade-AAT" pitchFamily="2" charset="-78"/>
              </a:rPr>
              <a:t>فَٱدۡخُلِي</a:t>
            </a:r>
            <a:r>
              <a:rPr lang="ar-SA" sz="2400" dirty="0">
                <a:solidFill>
                  <a:srgbClr val="2F1A14"/>
                </a:solidFill>
                <a:latin typeface="Scheherazade-AAT" pitchFamily="2" charset="-78"/>
                <a:cs typeface="Scheherazade-AAT" pitchFamily="2" charset="-78"/>
              </a:rPr>
              <a:t> فِي </a:t>
            </a:r>
            <a:r>
              <a:rPr lang="ar-SA" sz="2400" dirty="0" err="1">
                <a:solidFill>
                  <a:srgbClr val="2F1A14"/>
                </a:solidFill>
                <a:latin typeface="Scheherazade-AAT" pitchFamily="2" charset="-78"/>
                <a:cs typeface="Scheherazade-AAT" pitchFamily="2" charset="-78"/>
              </a:rPr>
              <a:t>عِبَٰدِي</a:t>
            </a:r>
            <a:r>
              <a:rPr lang="ar-SA" sz="2400" dirty="0">
                <a:solidFill>
                  <a:srgbClr val="2F1A14"/>
                </a:solidFill>
                <a:latin typeface="Scheherazade-AAT" pitchFamily="2" charset="-78"/>
                <a:cs typeface="Scheherazade-AAT" pitchFamily="2" charset="-78"/>
              </a:rPr>
              <a:t> ۞  </a:t>
            </a:r>
            <a:r>
              <a:rPr lang="ar-SA" sz="2400" dirty="0" err="1">
                <a:solidFill>
                  <a:srgbClr val="2F1A14"/>
                </a:solidFill>
                <a:latin typeface="Scheherazade-AAT" pitchFamily="2" charset="-78"/>
                <a:cs typeface="Scheherazade-AAT" pitchFamily="2" charset="-78"/>
              </a:rPr>
              <a:t>وَٱدۡخُلِي</a:t>
            </a:r>
            <a:r>
              <a:rPr lang="ar-SA" sz="2400" dirty="0">
                <a:solidFill>
                  <a:srgbClr val="2F1A14"/>
                </a:solidFill>
                <a:latin typeface="Scheherazade-AAT" pitchFamily="2" charset="-78"/>
                <a:cs typeface="Scheherazade-AAT" pitchFamily="2" charset="-78"/>
              </a:rPr>
              <a:t> جَنَّتِ ۞</a:t>
            </a:r>
            <a:r>
              <a:rPr lang="en-US" sz="2400" dirty="0">
                <a:solidFill>
                  <a:srgbClr val="2F1A14"/>
                </a:solidFill>
                <a:latin typeface="Scheherazade-AAT" pitchFamily="2" charset="-78"/>
                <a:cs typeface="Scheherazade-AAT" pitchFamily="2" charset="-78"/>
              </a:rPr>
              <a:t> The contented </a:t>
            </a:r>
          </a:p>
          <a:p>
            <a:pPr rtl="1"/>
            <a:r>
              <a:rPr lang="en-US" sz="2400" dirty="0">
                <a:solidFill>
                  <a:srgbClr val="2F1A14"/>
                </a:solidFill>
                <a:latin typeface="Scheherazade-AAT" pitchFamily="2" charset="-78"/>
                <a:cs typeface="Scheherazade-AAT" pitchFamily="2" charset="-78"/>
              </a:rPr>
              <a:t>89:27-30</a:t>
            </a:r>
          </a:p>
          <a:p>
            <a:pPr algn="r" rtl="1"/>
            <a:endParaRPr lang="en-US" sz="2400" dirty="0">
              <a:solidFill>
                <a:srgbClr val="2F1A14"/>
              </a:solidFill>
              <a:latin typeface="Scheherazade-AAT" pitchFamily="2" charset="-78"/>
              <a:cs typeface="Scheherazade-AAT" pitchFamily="2" charset="-78"/>
            </a:endParaRPr>
          </a:p>
          <a:p>
            <a:endParaRPr lang="en-GB" dirty="0">
              <a:solidFill>
                <a:srgbClr val="2F1A14"/>
              </a:solidFill>
              <a:latin typeface="Palatino" pitchFamily="2" charset="77"/>
            </a:endParaRPr>
          </a:p>
        </p:txBody>
      </p:sp>
    </p:spTree>
    <p:extLst>
      <p:ext uri="{BB962C8B-B14F-4D97-AF65-F5344CB8AC3E}">
        <p14:creationId xmlns:p14="http://schemas.microsoft.com/office/powerpoint/2010/main" val="91455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2AF59D-AE0B-5B44-97F9-4F35120AEAC9}"/>
              </a:ext>
            </a:extLst>
          </p:cNvPr>
          <p:cNvSpPr txBox="1"/>
          <p:nvPr/>
        </p:nvSpPr>
        <p:spPr>
          <a:xfrm>
            <a:off x="4102813" y="1171253"/>
            <a:ext cx="3986373"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The amount of dispositional anger in  individuals can be viewed as three degrees: </a:t>
            </a:r>
          </a:p>
        </p:txBody>
      </p:sp>
      <p:sp>
        <p:nvSpPr>
          <p:cNvPr id="3" name="TextBox 2">
            <a:extLst>
              <a:ext uri="{FF2B5EF4-FFF2-40B4-BE49-F238E27FC236}">
                <a16:creationId xmlns:a16="http://schemas.microsoft.com/office/drawing/2014/main" id="{8CD7820D-46D1-7E47-AEDF-87D135E96468}"/>
              </a:ext>
            </a:extLst>
          </p:cNvPr>
          <p:cNvSpPr txBox="1"/>
          <p:nvPr/>
        </p:nvSpPr>
        <p:spPr>
          <a:xfrm>
            <a:off x="5677988" y="452600"/>
            <a:ext cx="74219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Anger</a:t>
            </a:r>
          </a:p>
        </p:txBody>
      </p:sp>
      <p:cxnSp>
        <p:nvCxnSpPr>
          <p:cNvPr id="6" name="Straight Arrow Connector 5">
            <a:extLst>
              <a:ext uri="{FF2B5EF4-FFF2-40B4-BE49-F238E27FC236}">
                <a16:creationId xmlns:a16="http://schemas.microsoft.com/office/drawing/2014/main" id="{A9FB86E3-3346-3241-AC94-7DE61167B9EE}"/>
              </a:ext>
            </a:extLst>
          </p:cNvPr>
          <p:cNvCxnSpPr>
            <a:endCxn id="2" idx="0"/>
          </p:cNvCxnSpPr>
          <p:nvPr/>
        </p:nvCxnSpPr>
        <p:spPr>
          <a:xfrm>
            <a:off x="6096000" y="841943"/>
            <a:ext cx="0" cy="329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962E825-E3CD-1C45-94C3-FDC0DB8FECF2}"/>
              </a:ext>
            </a:extLst>
          </p:cNvPr>
          <p:cNvCxnSpPr/>
          <p:nvPr/>
        </p:nvCxnSpPr>
        <p:spPr>
          <a:xfrm>
            <a:off x="6077163" y="2094583"/>
            <a:ext cx="0" cy="329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1EF4254-02B7-B341-8D1C-19122130ED2A}"/>
              </a:ext>
            </a:extLst>
          </p:cNvPr>
          <p:cNvSpPr txBox="1"/>
          <p:nvPr/>
        </p:nvSpPr>
        <p:spPr>
          <a:xfrm>
            <a:off x="2488258" y="2648581"/>
            <a:ext cx="1601721" cy="369332"/>
          </a:xfrm>
          <a:prstGeom prst="rect">
            <a:avLst/>
          </a:prstGeom>
          <a:noFill/>
        </p:spPr>
        <p:txBody>
          <a:bodyPr wrap="none" rtlCol="0">
            <a:spAutoFit/>
          </a:bodyPr>
          <a:lstStyle/>
          <a:p>
            <a:r>
              <a:rPr lang="en-US" dirty="0"/>
              <a:t>1.Neglect  </a:t>
            </a:r>
            <a:r>
              <a:rPr lang="ar-SA" dirty="0"/>
              <a:t>تفريط</a:t>
            </a:r>
            <a:endParaRPr lang="en-US" dirty="0"/>
          </a:p>
        </p:txBody>
      </p:sp>
      <p:sp>
        <p:nvSpPr>
          <p:cNvPr id="17" name="Rectangle 16">
            <a:extLst>
              <a:ext uri="{FF2B5EF4-FFF2-40B4-BE49-F238E27FC236}">
                <a16:creationId xmlns:a16="http://schemas.microsoft.com/office/drawing/2014/main" id="{E264A568-8554-E847-AFFB-8A856EC62C22}"/>
              </a:ext>
            </a:extLst>
          </p:cNvPr>
          <p:cNvSpPr/>
          <p:nvPr/>
        </p:nvSpPr>
        <p:spPr>
          <a:xfrm>
            <a:off x="5314985" y="2648581"/>
            <a:ext cx="2129365" cy="369332"/>
          </a:xfrm>
          <a:prstGeom prst="rect">
            <a:avLst/>
          </a:prstGeom>
        </p:spPr>
        <p:txBody>
          <a:bodyPr wrap="none">
            <a:spAutoFit/>
          </a:bodyPr>
          <a:lstStyle/>
          <a:p>
            <a:r>
              <a:rPr lang="en-US" dirty="0"/>
              <a:t>2. Moderate</a:t>
            </a:r>
            <a:r>
              <a:rPr lang="ar-SA" dirty="0"/>
              <a:t>  الاعتدال </a:t>
            </a:r>
            <a:endParaRPr lang="en-US" dirty="0"/>
          </a:p>
        </p:txBody>
      </p:sp>
      <p:sp>
        <p:nvSpPr>
          <p:cNvPr id="18" name="Rectangle 17">
            <a:extLst>
              <a:ext uri="{FF2B5EF4-FFF2-40B4-BE49-F238E27FC236}">
                <a16:creationId xmlns:a16="http://schemas.microsoft.com/office/drawing/2014/main" id="{A9579AAE-C937-144A-B51A-8DAF12FD7F09}"/>
              </a:ext>
            </a:extLst>
          </p:cNvPr>
          <p:cNvSpPr/>
          <p:nvPr/>
        </p:nvSpPr>
        <p:spPr>
          <a:xfrm>
            <a:off x="8669356" y="2648581"/>
            <a:ext cx="2068771" cy="369332"/>
          </a:xfrm>
          <a:prstGeom prst="rect">
            <a:avLst/>
          </a:prstGeom>
        </p:spPr>
        <p:txBody>
          <a:bodyPr wrap="none">
            <a:spAutoFit/>
          </a:bodyPr>
          <a:lstStyle/>
          <a:p>
            <a:r>
              <a:rPr lang="en-US" dirty="0"/>
              <a:t>3. Excessive</a:t>
            </a:r>
            <a:r>
              <a:rPr lang="ar-SA" dirty="0"/>
              <a:t>   الإفراط </a:t>
            </a:r>
            <a:endParaRPr lang="en-US" dirty="0"/>
          </a:p>
        </p:txBody>
      </p:sp>
      <p:sp>
        <p:nvSpPr>
          <p:cNvPr id="19" name="TextBox 18">
            <a:extLst>
              <a:ext uri="{FF2B5EF4-FFF2-40B4-BE49-F238E27FC236}">
                <a16:creationId xmlns:a16="http://schemas.microsoft.com/office/drawing/2014/main" id="{D9B264A8-26A2-BC48-816D-3ECA066C8A44}"/>
              </a:ext>
            </a:extLst>
          </p:cNvPr>
          <p:cNvSpPr txBox="1"/>
          <p:nvPr/>
        </p:nvSpPr>
        <p:spPr>
          <a:xfrm>
            <a:off x="2532219" y="3244334"/>
            <a:ext cx="1768153" cy="369332"/>
          </a:xfrm>
          <a:prstGeom prst="rect">
            <a:avLst/>
          </a:prstGeom>
          <a:noFill/>
        </p:spPr>
        <p:txBody>
          <a:bodyPr wrap="square" rtlCol="0">
            <a:spAutoFit/>
          </a:bodyPr>
          <a:lstStyle/>
          <a:p>
            <a:pPr marL="0" algn="l" defTabSz="914400" rtl="0" eaLnBrk="1" latinLnBrk="0" hangingPunct="1"/>
            <a:r>
              <a:rPr lang="en-US" dirty="0"/>
              <a:t>Accept injustice </a:t>
            </a:r>
          </a:p>
        </p:txBody>
      </p:sp>
    </p:spTree>
    <p:extLst>
      <p:ext uri="{BB962C8B-B14F-4D97-AF65-F5344CB8AC3E}">
        <p14:creationId xmlns:p14="http://schemas.microsoft.com/office/powerpoint/2010/main" val="835508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2AF59D-AE0B-5B44-97F9-4F35120AEAC9}"/>
              </a:ext>
            </a:extLst>
          </p:cNvPr>
          <p:cNvSpPr txBox="1"/>
          <p:nvPr/>
        </p:nvSpPr>
        <p:spPr>
          <a:xfrm>
            <a:off x="248315" y="1215911"/>
            <a:ext cx="2238647"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eriod"/>
            </a:pPr>
            <a:r>
              <a:rPr lang="en-US" dirty="0"/>
              <a:t>The reality of gratitude</a:t>
            </a:r>
          </a:p>
          <a:p>
            <a:pPr marL="342900" indent="-342900">
              <a:buAutoNum type="arabicPeriod"/>
            </a:pPr>
            <a:endParaRPr lang="en-US" dirty="0"/>
          </a:p>
          <a:p>
            <a:pPr marL="342900" indent="-342900">
              <a:buAutoNum type="arabicPeriod"/>
            </a:pPr>
            <a:r>
              <a:rPr lang="en-US" dirty="0"/>
              <a:t>Blessings and its types</a:t>
            </a:r>
          </a:p>
          <a:p>
            <a:pPr marL="342900" indent="-342900">
              <a:buAutoNum type="arabicPeriod"/>
            </a:pPr>
            <a:endParaRPr lang="en-US" dirty="0"/>
          </a:p>
          <a:p>
            <a:pPr marL="342900" indent="-342900">
              <a:buAutoNum type="arabicPeriod"/>
            </a:pPr>
            <a:r>
              <a:rPr lang="en-US" dirty="0"/>
              <a:t>What gratitude and steadfastness share in.</a:t>
            </a:r>
          </a:p>
        </p:txBody>
      </p:sp>
      <p:sp>
        <p:nvSpPr>
          <p:cNvPr id="3" name="TextBox 2">
            <a:extLst>
              <a:ext uri="{FF2B5EF4-FFF2-40B4-BE49-F238E27FC236}">
                <a16:creationId xmlns:a16="http://schemas.microsoft.com/office/drawing/2014/main" id="{8CD7820D-46D1-7E47-AEDF-87D135E96468}"/>
              </a:ext>
            </a:extLst>
          </p:cNvPr>
          <p:cNvSpPr txBox="1"/>
          <p:nvPr/>
        </p:nvSpPr>
        <p:spPr>
          <a:xfrm>
            <a:off x="4234689" y="337240"/>
            <a:ext cx="318657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Gratitude comprise 3 integrals : </a:t>
            </a:r>
          </a:p>
        </p:txBody>
      </p:sp>
      <p:cxnSp>
        <p:nvCxnSpPr>
          <p:cNvPr id="6" name="Straight Arrow Connector 5">
            <a:extLst>
              <a:ext uri="{FF2B5EF4-FFF2-40B4-BE49-F238E27FC236}">
                <a16:creationId xmlns:a16="http://schemas.microsoft.com/office/drawing/2014/main" id="{A9FB86E3-3346-3241-AC94-7DE61167B9EE}"/>
              </a:ext>
            </a:extLst>
          </p:cNvPr>
          <p:cNvCxnSpPr>
            <a:cxnSpLocks/>
            <a:endCxn id="2" idx="0"/>
          </p:cNvCxnSpPr>
          <p:nvPr/>
        </p:nvCxnSpPr>
        <p:spPr>
          <a:xfrm flipH="1">
            <a:off x="1367639" y="706572"/>
            <a:ext cx="2867054" cy="509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962E825-E3CD-1C45-94C3-FDC0DB8FECF2}"/>
              </a:ext>
            </a:extLst>
          </p:cNvPr>
          <p:cNvCxnSpPr>
            <a:cxnSpLocks/>
          </p:cNvCxnSpPr>
          <p:nvPr/>
        </p:nvCxnSpPr>
        <p:spPr>
          <a:xfrm>
            <a:off x="6390016" y="1456959"/>
            <a:ext cx="398410" cy="182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D7BF132-C614-4D46-8EFB-92C73801AF62}"/>
              </a:ext>
            </a:extLst>
          </p:cNvPr>
          <p:cNvSpPr txBox="1"/>
          <p:nvPr/>
        </p:nvSpPr>
        <p:spPr>
          <a:xfrm>
            <a:off x="3168323" y="1215911"/>
            <a:ext cx="318657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eriod"/>
            </a:pPr>
            <a:r>
              <a:rPr lang="en-US" dirty="0"/>
              <a:t>The reality of gratitude : Knowledge-state-action</a:t>
            </a:r>
          </a:p>
        </p:txBody>
      </p:sp>
      <p:cxnSp>
        <p:nvCxnSpPr>
          <p:cNvPr id="15" name="Straight Arrow Connector 14">
            <a:extLst>
              <a:ext uri="{FF2B5EF4-FFF2-40B4-BE49-F238E27FC236}">
                <a16:creationId xmlns:a16="http://schemas.microsoft.com/office/drawing/2014/main" id="{B6C51B62-28D0-5D42-A474-1B0211187284}"/>
              </a:ext>
            </a:extLst>
          </p:cNvPr>
          <p:cNvCxnSpPr>
            <a:cxnSpLocks/>
          </p:cNvCxnSpPr>
          <p:nvPr/>
        </p:nvCxnSpPr>
        <p:spPr>
          <a:xfrm>
            <a:off x="2486964" y="1429188"/>
            <a:ext cx="57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8452F3D-CF75-7D42-AC20-A0A1C6ECACEB}"/>
              </a:ext>
            </a:extLst>
          </p:cNvPr>
          <p:cNvSpPr txBox="1"/>
          <p:nvPr/>
        </p:nvSpPr>
        <p:spPr>
          <a:xfrm>
            <a:off x="6569487" y="1766310"/>
            <a:ext cx="455373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 Gratitude expressed: heart, tongue and limbs</a:t>
            </a:r>
          </a:p>
        </p:txBody>
      </p:sp>
      <p:cxnSp>
        <p:nvCxnSpPr>
          <p:cNvPr id="21" name="Straight Arrow Connector 20">
            <a:extLst>
              <a:ext uri="{FF2B5EF4-FFF2-40B4-BE49-F238E27FC236}">
                <a16:creationId xmlns:a16="http://schemas.microsoft.com/office/drawing/2014/main" id="{4C3D1DFA-F14F-1549-A76A-12EAD6FA8BC2}"/>
              </a:ext>
            </a:extLst>
          </p:cNvPr>
          <p:cNvCxnSpPr>
            <a:cxnSpLocks/>
          </p:cNvCxnSpPr>
          <p:nvPr/>
        </p:nvCxnSpPr>
        <p:spPr>
          <a:xfrm>
            <a:off x="8895809" y="2222527"/>
            <a:ext cx="0" cy="393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46D254D-B839-A04A-856C-F3591F5AE734}"/>
              </a:ext>
            </a:extLst>
          </p:cNvPr>
          <p:cNvSpPr txBox="1"/>
          <p:nvPr/>
        </p:nvSpPr>
        <p:spPr>
          <a:xfrm>
            <a:off x="6429485" y="2815718"/>
            <a:ext cx="4932647"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 Gratitude towards Allah:</a:t>
            </a:r>
          </a:p>
          <a:p>
            <a:pPr marL="342900" indent="-342900">
              <a:buAutoNum type="arabicPeriod"/>
            </a:pPr>
            <a:r>
              <a:rPr lang="en-US" dirty="0"/>
              <a:t>Using one’s hearing </a:t>
            </a:r>
          </a:p>
          <a:p>
            <a:pPr marL="342900" indent="-342900">
              <a:buFontTx/>
              <a:buAutoNum type="arabicPeriod"/>
            </a:pPr>
            <a:r>
              <a:rPr lang="en-US" dirty="0"/>
              <a:t>Using one’s  sight</a:t>
            </a:r>
          </a:p>
          <a:p>
            <a:pPr marL="342900" indent="-342900">
              <a:buFontTx/>
              <a:buAutoNum type="arabicPeriod"/>
            </a:pPr>
            <a:r>
              <a:rPr lang="en-US" dirty="0"/>
              <a:t>Using one’s inner sight (</a:t>
            </a:r>
            <a:r>
              <a:rPr lang="ar-SA" dirty="0"/>
              <a:t>(بصيرة القلب</a:t>
            </a:r>
            <a:endParaRPr lang="en-US" dirty="0"/>
          </a:p>
          <a:p>
            <a:endParaRPr lang="ar-SA" dirty="0"/>
          </a:p>
          <a:p>
            <a:r>
              <a:rPr lang="en-US" dirty="0"/>
              <a:t>When the Inner sight is engaged correctly means seeing the wisdom in divine acts, this can be:</a:t>
            </a:r>
          </a:p>
          <a:p>
            <a:r>
              <a:rPr lang="en-US" dirty="0"/>
              <a:t>1.Obvious 2.Subtle</a:t>
            </a:r>
            <a:endParaRPr lang="ar-SA" dirty="0"/>
          </a:p>
          <a:p>
            <a:endParaRPr lang="en-US" dirty="0"/>
          </a:p>
        </p:txBody>
      </p:sp>
    </p:spTree>
    <p:extLst>
      <p:ext uri="{BB962C8B-B14F-4D97-AF65-F5344CB8AC3E}">
        <p14:creationId xmlns:p14="http://schemas.microsoft.com/office/powerpoint/2010/main" val="3612801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2AF59D-AE0B-5B44-97F9-4F35120AEAC9}"/>
              </a:ext>
            </a:extLst>
          </p:cNvPr>
          <p:cNvSpPr txBox="1"/>
          <p:nvPr/>
        </p:nvSpPr>
        <p:spPr>
          <a:xfrm>
            <a:off x="132798" y="151224"/>
            <a:ext cx="2238631"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eriod"/>
            </a:pPr>
            <a:r>
              <a:rPr lang="en-US" dirty="0"/>
              <a:t>The reality of gratitude</a:t>
            </a:r>
          </a:p>
          <a:p>
            <a:pPr marL="342900" indent="-342900">
              <a:buAutoNum type="arabicPeriod"/>
            </a:pPr>
            <a:endParaRPr lang="en-US" dirty="0"/>
          </a:p>
          <a:p>
            <a:pPr marL="342900" indent="-342900">
              <a:buAutoNum type="arabicPeriod"/>
            </a:pPr>
            <a:r>
              <a:rPr lang="en-US" dirty="0"/>
              <a:t>Blessings and its types</a:t>
            </a:r>
          </a:p>
          <a:p>
            <a:pPr marL="342900" indent="-342900">
              <a:buAutoNum type="arabicPeriod"/>
            </a:pPr>
            <a:endParaRPr lang="en-US" dirty="0"/>
          </a:p>
          <a:p>
            <a:pPr marL="342900" indent="-342900">
              <a:buAutoNum type="arabicPeriod"/>
            </a:pPr>
            <a:r>
              <a:rPr lang="en-US" dirty="0"/>
              <a:t>What gratitude and steadfastness share in.</a:t>
            </a:r>
          </a:p>
        </p:txBody>
      </p:sp>
      <p:sp>
        <p:nvSpPr>
          <p:cNvPr id="3" name="TextBox 2">
            <a:extLst>
              <a:ext uri="{FF2B5EF4-FFF2-40B4-BE49-F238E27FC236}">
                <a16:creationId xmlns:a16="http://schemas.microsoft.com/office/drawing/2014/main" id="{8CD7820D-46D1-7E47-AEDF-87D135E96468}"/>
              </a:ext>
            </a:extLst>
          </p:cNvPr>
          <p:cNvSpPr txBox="1"/>
          <p:nvPr/>
        </p:nvSpPr>
        <p:spPr>
          <a:xfrm>
            <a:off x="3399269" y="346393"/>
            <a:ext cx="2499402"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2. Blessings and its types</a:t>
            </a:r>
          </a:p>
        </p:txBody>
      </p:sp>
      <p:cxnSp>
        <p:nvCxnSpPr>
          <p:cNvPr id="6" name="Straight Arrow Connector 5">
            <a:extLst>
              <a:ext uri="{FF2B5EF4-FFF2-40B4-BE49-F238E27FC236}">
                <a16:creationId xmlns:a16="http://schemas.microsoft.com/office/drawing/2014/main" id="{A9FB86E3-3346-3241-AC94-7DE61167B9EE}"/>
              </a:ext>
            </a:extLst>
          </p:cNvPr>
          <p:cNvCxnSpPr>
            <a:cxnSpLocks/>
          </p:cNvCxnSpPr>
          <p:nvPr/>
        </p:nvCxnSpPr>
        <p:spPr>
          <a:xfrm flipH="1">
            <a:off x="4430238" y="786483"/>
            <a:ext cx="1" cy="484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D7BF132-C614-4D46-8EFB-92C73801AF62}"/>
              </a:ext>
            </a:extLst>
          </p:cNvPr>
          <p:cNvSpPr txBox="1"/>
          <p:nvPr/>
        </p:nvSpPr>
        <p:spPr>
          <a:xfrm>
            <a:off x="2687899" y="1342104"/>
            <a:ext cx="3901744" cy="36970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Blessings in view of the benefit they serve in the world  and the  hereafter:</a:t>
            </a:r>
          </a:p>
          <a:p>
            <a:endParaRPr lang="en-US" dirty="0"/>
          </a:p>
          <a:p>
            <a:pPr marL="342900" indent="-342900">
              <a:buAutoNum type="arabicPeriod"/>
            </a:pPr>
            <a:r>
              <a:rPr lang="en-US" dirty="0"/>
              <a:t>Blessings that are worldly and eternally beneficial i.e. knowledge, good character </a:t>
            </a:r>
            <a:r>
              <a:rPr lang="en-US" dirty="0" err="1"/>
              <a:t>etc</a:t>
            </a:r>
            <a:endParaRPr lang="en-US" dirty="0"/>
          </a:p>
          <a:p>
            <a:pPr marL="342900" indent="-342900">
              <a:buAutoNum type="arabicPeriod"/>
            </a:pPr>
            <a:endParaRPr lang="en-US" dirty="0"/>
          </a:p>
          <a:p>
            <a:pPr marL="342900" indent="-342900">
              <a:buAutoNum type="arabicPeriod"/>
            </a:pPr>
            <a:r>
              <a:rPr lang="en-US" dirty="0"/>
              <a:t>Benefits one in the world but harms one’s eternity </a:t>
            </a:r>
          </a:p>
          <a:p>
            <a:pPr marL="342900" indent="-342900">
              <a:buAutoNum type="arabicPeriod"/>
            </a:pPr>
            <a:endParaRPr lang="en-US" dirty="0"/>
          </a:p>
          <a:p>
            <a:pPr marL="342900" indent="-342900">
              <a:buFontTx/>
              <a:buAutoNum type="arabicPeriod"/>
            </a:pPr>
            <a:r>
              <a:rPr lang="en-US" dirty="0"/>
              <a:t>Harms one in the world but benefits one’s eternity </a:t>
            </a:r>
          </a:p>
          <a:p>
            <a:pPr marL="342900" indent="-342900">
              <a:buAutoNum type="arabicPeriod"/>
            </a:pPr>
            <a:endParaRPr lang="en-US" dirty="0"/>
          </a:p>
        </p:txBody>
      </p:sp>
      <p:cxnSp>
        <p:nvCxnSpPr>
          <p:cNvPr id="15" name="Straight Arrow Connector 14">
            <a:extLst>
              <a:ext uri="{FF2B5EF4-FFF2-40B4-BE49-F238E27FC236}">
                <a16:creationId xmlns:a16="http://schemas.microsoft.com/office/drawing/2014/main" id="{B6C51B62-28D0-5D42-A474-1B0211187284}"/>
              </a:ext>
            </a:extLst>
          </p:cNvPr>
          <p:cNvCxnSpPr>
            <a:cxnSpLocks/>
          </p:cNvCxnSpPr>
          <p:nvPr/>
        </p:nvCxnSpPr>
        <p:spPr>
          <a:xfrm flipV="1">
            <a:off x="2426137" y="601703"/>
            <a:ext cx="918423" cy="443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38655F9-2CC7-E448-BED4-589078ED96F7}"/>
              </a:ext>
            </a:extLst>
          </p:cNvPr>
          <p:cNvSpPr txBox="1"/>
          <p:nvPr/>
        </p:nvSpPr>
        <p:spPr>
          <a:xfrm>
            <a:off x="7688867" y="1622806"/>
            <a:ext cx="3901744"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Or view blessings purely from a point of  delight:</a:t>
            </a:r>
          </a:p>
          <a:p>
            <a:pPr marL="342900" indent="-342900">
              <a:buAutoNum type="arabicPeriod"/>
            </a:pPr>
            <a:r>
              <a:rPr lang="en-US" dirty="0"/>
              <a:t>Delight found through ‘</a:t>
            </a:r>
            <a:r>
              <a:rPr lang="en-US" dirty="0" err="1"/>
              <a:t>Aql</a:t>
            </a:r>
            <a:r>
              <a:rPr lang="en-US" dirty="0"/>
              <a:t>.</a:t>
            </a:r>
          </a:p>
          <a:p>
            <a:pPr marL="342900" indent="-342900">
              <a:buAutoNum type="arabicPeriod"/>
            </a:pPr>
            <a:endParaRPr lang="en-US" dirty="0"/>
          </a:p>
          <a:p>
            <a:pPr marL="342900" indent="-342900">
              <a:buAutoNum type="arabicPeriod"/>
            </a:pPr>
            <a:r>
              <a:rPr lang="en-US" dirty="0"/>
              <a:t>Delight through a physical experience shared with some other animals</a:t>
            </a:r>
          </a:p>
          <a:p>
            <a:pPr marL="342900" indent="-342900">
              <a:buAutoNum type="arabicPeriod"/>
            </a:pPr>
            <a:endParaRPr lang="en-US" dirty="0"/>
          </a:p>
          <a:p>
            <a:pPr marL="342900" indent="-342900">
              <a:buAutoNum type="arabicPeriod"/>
            </a:pPr>
            <a:r>
              <a:rPr lang="en-US" dirty="0"/>
              <a:t>Delight through a physical experience shared with all animals</a:t>
            </a:r>
          </a:p>
          <a:p>
            <a:pPr marL="342900" indent="-342900">
              <a:buAutoNum type="arabicPeriod"/>
            </a:pPr>
            <a:endParaRPr lang="en-US" dirty="0"/>
          </a:p>
        </p:txBody>
      </p:sp>
    </p:spTree>
    <p:extLst>
      <p:ext uri="{BB962C8B-B14F-4D97-AF65-F5344CB8AC3E}">
        <p14:creationId xmlns:p14="http://schemas.microsoft.com/office/powerpoint/2010/main" val="1174899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2AF59D-AE0B-5B44-97F9-4F35120AEAC9}"/>
              </a:ext>
            </a:extLst>
          </p:cNvPr>
          <p:cNvSpPr txBox="1"/>
          <p:nvPr/>
        </p:nvSpPr>
        <p:spPr>
          <a:xfrm>
            <a:off x="132798" y="151224"/>
            <a:ext cx="2238631"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eriod"/>
            </a:pPr>
            <a:r>
              <a:rPr lang="en-US" dirty="0"/>
              <a:t>The reality of gratitude</a:t>
            </a:r>
          </a:p>
          <a:p>
            <a:pPr marL="342900" indent="-342900">
              <a:buAutoNum type="arabicPeriod"/>
            </a:pPr>
            <a:endParaRPr lang="en-US" dirty="0"/>
          </a:p>
          <a:p>
            <a:pPr marL="342900" indent="-342900">
              <a:buAutoNum type="arabicPeriod"/>
            </a:pPr>
            <a:r>
              <a:rPr lang="en-US" dirty="0"/>
              <a:t>Blessings and its types</a:t>
            </a:r>
          </a:p>
          <a:p>
            <a:pPr marL="342900" indent="-342900">
              <a:buAutoNum type="arabicPeriod"/>
            </a:pPr>
            <a:endParaRPr lang="en-US" dirty="0"/>
          </a:p>
          <a:p>
            <a:pPr marL="342900" indent="-342900">
              <a:buAutoNum type="arabicPeriod"/>
            </a:pPr>
            <a:r>
              <a:rPr lang="en-US" dirty="0"/>
              <a:t>What gratitude and steadfastness share in.</a:t>
            </a:r>
          </a:p>
        </p:txBody>
      </p:sp>
      <p:sp>
        <p:nvSpPr>
          <p:cNvPr id="3" name="TextBox 2">
            <a:extLst>
              <a:ext uri="{FF2B5EF4-FFF2-40B4-BE49-F238E27FC236}">
                <a16:creationId xmlns:a16="http://schemas.microsoft.com/office/drawing/2014/main" id="{8CD7820D-46D1-7E47-AEDF-87D135E96468}"/>
              </a:ext>
            </a:extLst>
          </p:cNvPr>
          <p:cNvSpPr txBox="1"/>
          <p:nvPr/>
        </p:nvSpPr>
        <p:spPr>
          <a:xfrm>
            <a:off x="3399268" y="346393"/>
            <a:ext cx="458181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3. What gratitude and steadfastness share in.</a:t>
            </a:r>
          </a:p>
        </p:txBody>
      </p:sp>
      <p:cxnSp>
        <p:nvCxnSpPr>
          <p:cNvPr id="6" name="Straight Arrow Connector 5">
            <a:extLst>
              <a:ext uri="{FF2B5EF4-FFF2-40B4-BE49-F238E27FC236}">
                <a16:creationId xmlns:a16="http://schemas.microsoft.com/office/drawing/2014/main" id="{A9FB86E3-3346-3241-AC94-7DE61167B9EE}"/>
              </a:ext>
            </a:extLst>
          </p:cNvPr>
          <p:cNvCxnSpPr>
            <a:cxnSpLocks/>
          </p:cNvCxnSpPr>
          <p:nvPr/>
        </p:nvCxnSpPr>
        <p:spPr>
          <a:xfrm flipH="1">
            <a:off x="5473635" y="836882"/>
            <a:ext cx="1" cy="484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D7BF132-C614-4D46-8EFB-92C73801AF62}"/>
              </a:ext>
            </a:extLst>
          </p:cNvPr>
          <p:cNvSpPr txBox="1"/>
          <p:nvPr/>
        </p:nvSpPr>
        <p:spPr>
          <a:xfrm>
            <a:off x="2966194" y="1685747"/>
            <a:ext cx="4581811"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All things are a blessing even trials but not all trials should be met with a resigning steadfastness. </a:t>
            </a:r>
          </a:p>
        </p:txBody>
      </p:sp>
      <p:cxnSp>
        <p:nvCxnSpPr>
          <p:cNvPr id="15" name="Straight Arrow Connector 14">
            <a:extLst>
              <a:ext uri="{FF2B5EF4-FFF2-40B4-BE49-F238E27FC236}">
                <a16:creationId xmlns:a16="http://schemas.microsoft.com/office/drawing/2014/main" id="{B6C51B62-28D0-5D42-A474-1B0211187284}"/>
              </a:ext>
            </a:extLst>
          </p:cNvPr>
          <p:cNvCxnSpPr>
            <a:cxnSpLocks/>
          </p:cNvCxnSpPr>
          <p:nvPr/>
        </p:nvCxnSpPr>
        <p:spPr>
          <a:xfrm flipV="1">
            <a:off x="2371429" y="786483"/>
            <a:ext cx="1027839" cy="1301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5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B3F1E6E-2525-F246-8C63-714CCDB8FC6C}"/>
              </a:ext>
            </a:extLst>
          </p:cNvPr>
          <p:cNvSpPr/>
          <p:nvPr/>
        </p:nvSpPr>
        <p:spPr>
          <a:xfrm>
            <a:off x="2362355" y="3059668"/>
            <a:ext cx="7819595" cy="369332"/>
          </a:xfrm>
          <a:prstGeom prst="rect">
            <a:avLst/>
          </a:prstGeom>
        </p:spPr>
        <p:txBody>
          <a:bodyPr wrap="square">
            <a:spAutoFit/>
          </a:bodyPr>
          <a:lstStyle/>
          <a:p>
            <a:pPr algn="ctr"/>
            <a:r>
              <a:rPr lang="en-GB" dirty="0">
                <a:solidFill>
                  <a:srgbClr val="2F1A14"/>
                </a:solidFill>
                <a:effectLst/>
                <a:latin typeface="Palatino" pitchFamily="2" charset="77"/>
              </a:rPr>
              <a:t>Fitra the primordial covenant </a:t>
            </a:r>
          </a:p>
        </p:txBody>
      </p:sp>
    </p:spTree>
    <p:extLst>
      <p:ext uri="{BB962C8B-B14F-4D97-AF65-F5344CB8AC3E}">
        <p14:creationId xmlns:p14="http://schemas.microsoft.com/office/powerpoint/2010/main" val="374808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DFF058-DCB0-A440-B945-225F58A7D711}"/>
              </a:ext>
            </a:extLst>
          </p:cNvPr>
          <p:cNvSpPr/>
          <p:nvPr/>
        </p:nvSpPr>
        <p:spPr>
          <a:xfrm>
            <a:off x="228727" y="2719703"/>
            <a:ext cx="5770291" cy="1200329"/>
          </a:xfrm>
          <a:prstGeom prst="rect">
            <a:avLst/>
          </a:prstGeom>
        </p:spPr>
        <p:txBody>
          <a:bodyPr wrap="square">
            <a:spAutoFit/>
          </a:bodyPr>
          <a:lstStyle/>
          <a:p>
            <a:pPr algn="r" rtl="1"/>
            <a:r>
              <a:rPr lang="ar-SA" sz="3600" dirty="0">
                <a:solidFill>
                  <a:srgbClr val="2F1A14"/>
                </a:solidFill>
                <a:latin typeface="Scheherazade-AAT" pitchFamily="2" charset="-78"/>
                <a:cs typeface="Scheherazade-AAT" pitchFamily="2" charset="-78"/>
              </a:rPr>
              <a:t>هَلْ </a:t>
            </a:r>
            <a:r>
              <a:rPr lang="ar-SA" sz="3600" dirty="0" err="1">
                <a:solidFill>
                  <a:srgbClr val="2F1A14"/>
                </a:solidFill>
                <a:latin typeface="Scheherazade-AAT" pitchFamily="2" charset="-78"/>
                <a:cs typeface="Scheherazade-AAT" pitchFamily="2" charset="-78"/>
              </a:rPr>
              <a:t>أَتَىٰ</a:t>
            </a:r>
            <a:r>
              <a:rPr lang="ar-SA" sz="3600" dirty="0">
                <a:solidFill>
                  <a:srgbClr val="2F1A14"/>
                </a:solidFill>
                <a:latin typeface="Scheherazade-AAT" pitchFamily="2" charset="-78"/>
                <a:cs typeface="Scheherazade-AAT" pitchFamily="2" charset="-78"/>
              </a:rPr>
              <a:t> عَلَى الْإِنْسَانِ حِينٌ مِنَ الدَّهْرِ لَمْ يَكُنْ شَيْئًا مَذْكُورًا</a:t>
            </a:r>
            <a:r>
              <a:rPr lang="en-US" sz="3600" dirty="0">
                <a:solidFill>
                  <a:srgbClr val="2F1A14"/>
                </a:solidFill>
                <a:latin typeface="Scheherazade-AAT" pitchFamily="2" charset="-78"/>
                <a:cs typeface="Scheherazade-AAT" pitchFamily="2" charset="-78"/>
              </a:rPr>
              <a:t> </a:t>
            </a:r>
            <a:r>
              <a:rPr lang="en-US" dirty="0">
                <a:solidFill>
                  <a:srgbClr val="2F1A14"/>
                </a:solidFill>
                <a:latin typeface="Scheherazade-AAT" pitchFamily="2" charset="-78"/>
                <a:cs typeface="Scheherazade-AAT" pitchFamily="2" charset="-78"/>
              </a:rPr>
              <a:t> </a:t>
            </a:r>
          </a:p>
        </p:txBody>
      </p:sp>
      <p:sp>
        <p:nvSpPr>
          <p:cNvPr id="5" name="Rectangle 4">
            <a:extLst>
              <a:ext uri="{FF2B5EF4-FFF2-40B4-BE49-F238E27FC236}">
                <a16:creationId xmlns:a16="http://schemas.microsoft.com/office/drawing/2014/main" id="{D9BF7B03-0BF4-644D-9C16-E71B132D7A29}"/>
              </a:ext>
            </a:extLst>
          </p:cNvPr>
          <p:cNvSpPr/>
          <p:nvPr/>
        </p:nvSpPr>
        <p:spPr>
          <a:xfrm>
            <a:off x="0" y="1012659"/>
            <a:ext cx="5638800" cy="369332"/>
          </a:xfrm>
          <a:prstGeom prst="rect">
            <a:avLst/>
          </a:prstGeom>
        </p:spPr>
        <p:txBody>
          <a:bodyPr wrap="square">
            <a:spAutoFit/>
          </a:bodyPr>
          <a:lstStyle/>
          <a:p>
            <a:pPr algn="ctr"/>
            <a:r>
              <a:rPr lang="en-GB" dirty="0">
                <a:solidFill>
                  <a:srgbClr val="2F1A14"/>
                </a:solidFill>
                <a:latin typeface="Papyrus" panose="020B0602040200020303" pitchFamily="34" charset="77"/>
              </a:rPr>
              <a:t>All of creations origin is non-existence</a:t>
            </a:r>
            <a:endParaRPr lang="en-GB" dirty="0">
              <a:solidFill>
                <a:srgbClr val="2F1A14"/>
              </a:solidFill>
              <a:effectLst/>
              <a:latin typeface="Papyrus" panose="020B0602040200020303" pitchFamily="34" charset="77"/>
            </a:endParaRPr>
          </a:p>
        </p:txBody>
      </p:sp>
      <p:sp>
        <p:nvSpPr>
          <p:cNvPr id="6" name="Rectangle 5">
            <a:extLst>
              <a:ext uri="{FF2B5EF4-FFF2-40B4-BE49-F238E27FC236}">
                <a16:creationId xmlns:a16="http://schemas.microsoft.com/office/drawing/2014/main" id="{64495437-EF3B-3F4F-A8F1-94BA571A4410}"/>
              </a:ext>
            </a:extLst>
          </p:cNvPr>
          <p:cNvSpPr/>
          <p:nvPr/>
        </p:nvSpPr>
        <p:spPr>
          <a:xfrm>
            <a:off x="6435309" y="2589368"/>
            <a:ext cx="5527964" cy="1477328"/>
          </a:xfrm>
          <a:prstGeom prst="rect">
            <a:avLst/>
          </a:prstGeom>
        </p:spPr>
        <p:txBody>
          <a:bodyPr wrap="square">
            <a:spAutoFit/>
          </a:bodyPr>
          <a:lstStyle/>
          <a:p>
            <a:pPr marL="285750" indent="-285750">
              <a:buFont typeface="Arial" panose="020B0604020202020204" pitchFamily="34" charset="0"/>
              <a:buChar char="•"/>
            </a:pPr>
            <a:r>
              <a:rPr lang="en-GB" dirty="0">
                <a:solidFill>
                  <a:srgbClr val="2F1A14"/>
                </a:solidFill>
                <a:latin typeface="Papyrus" panose="020B0602040200020303" pitchFamily="34" charset="77"/>
              </a:rPr>
              <a:t>Abdul Haleem:</a:t>
            </a:r>
          </a:p>
          <a:p>
            <a:r>
              <a:rPr lang="en-GB" dirty="0">
                <a:solidFill>
                  <a:srgbClr val="2F1A14"/>
                </a:solidFill>
                <a:latin typeface="Papyrus" panose="020B0602040200020303" pitchFamily="34" charset="77"/>
              </a:rPr>
              <a:t>Was there not a period of time when man was nothing to speak of ?</a:t>
            </a:r>
          </a:p>
          <a:p>
            <a:endParaRPr lang="en-GB" dirty="0">
              <a:solidFill>
                <a:srgbClr val="2F1A14"/>
              </a:solidFill>
              <a:latin typeface="Papyrus" panose="020B0602040200020303" pitchFamily="34" charset="77"/>
            </a:endParaRPr>
          </a:p>
          <a:p>
            <a:pPr algn="r"/>
            <a:r>
              <a:rPr lang="en-US" sz="1600" dirty="0">
                <a:solidFill>
                  <a:srgbClr val="2F1A14"/>
                </a:solidFill>
                <a:latin typeface="Papyrus" panose="020B0602040200020303" pitchFamily="34" charset="77"/>
                <a:cs typeface="Scheherazade-AAT" pitchFamily="2" charset="-78"/>
              </a:rPr>
              <a:t> al-</a:t>
            </a:r>
            <a:r>
              <a:rPr lang="en-US" sz="1600" dirty="0" err="1">
                <a:solidFill>
                  <a:srgbClr val="2F1A14"/>
                </a:solidFill>
                <a:latin typeface="Papyrus" panose="020B0602040200020303" pitchFamily="34" charset="77"/>
                <a:cs typeface="Scheherazade-AAT" pitchFamily="2" charset="-78"/>
              </a:rPr>
              <a:t>Insān</a:t>
            </a:r>
            <a:r>
              <a:rPr lang="en-US" sz="1600" dirty="0">
                <a:solidFill>
                  <a:srgbClr val="2F1A14"/>
                </a:solidFill>
                <a:latin typeface="Papyrus" panose="020B0602040200020303" pitchFamily="34" charset="77"/>
                <a:cs typeface="Scheherazade-AAT" pitchFamily="2" charset="-78"/>
              </a:rPr>
              <a:t> Q76:1 </a:t>
            </a:r>
          </a:p>
        </p:txBody>
      </p:sp>
    </p:spTree>
    <p:extLst>
      <p:ext uri="{BB962C8B-B14F-4D97-AF65-F5344CB8AC3E}">
        <p14:creationId xmlns:p14="http://schemas.microsoft.com/office/powerpoint/2010/main" val="168192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DFF058-DCB0-A440-B945-225F58A7D711}"/>
              </a:ext>
            </a:extLst>
          </p:cNvPr>
          <p:cNvSpPr/>
          <p:nvPr/>
        </p:nvSpPr>
        <p:spPr>
          <a:xfrm>
            <a:off x="228727" y="2278833"/>
            <a:ext cx="5770291" cy="2308324"/>
          </a:xfrm>
          <a:prstGeom prst="rect">
            <a:avLst/>
          </a:prstGeom>
        </p:spPr>
        <p:txBody>
          <a:bodyPr wrap="square">
            <a:spAutoFit/>
          </a:bodyPr>
          <a:lstStyle/>
          <a:p>
            <a:pPr algn="r" rtl="1"/>
            <a:r>
              <a:rPr lang="ar-SA" sz="3600" dirty="0">
                <a:solidFill>
                  <a:srgbClr val="2F1A14"/>
                </a:solidFill>
                <a:latin typeface="Scheherazade-AAT" pitchFamily="2" charset="-78"/>
                <a:cs typeface="Scheherazade-AAT" pitchFamily="2" charset="-78"/>
              </a:rPr>
              <a:t>وَإِذْ أَخَذَ رَبُّكَ مِنْ بَنِي </a:t>
            </a:r>
            <a:r>
              <a:rPr lang="ar-SA" sz="3600" dirty="0" err="1">
                <a:solidFill>
                  <a:srgbClr val="2F1A14"/>
                </a:solidFill>
                <a:latin typeface="Scheherazade-AAT" pitchFamily="2" charset="-78"/>
                <a:cs typeface="Scheherazade-AAT" pitchFamily="2" charset="-78"/>
              </a:rPr>
              <a:t>آدَمَ</a:t>
            </a:r>
            <a:r>
              <a:rPr lang="ar-SA" sz="3600" dirty="0">
                <a:solidFill>
                  <a:srgbClr val="2F1A14"/>
                </a:solidFill>
                <a:latin typeface="Scheherazade-AAT" pitchFamily="2" charset="-78"/>
                <a:cs typeface="Scheherazade-AAT" pitchFamily="2" charset="-78"/>
              </a:rPr>
              <a:t> مِنْ ظُهُورِهِمْ ذُرِّيَّتَهُمْ وَأَشْهَدَهُمْ </a:t>
            </a:r>
            <a:r>
              <a:rPr lang="ar-SA" sz="3600" dirty="0" err="1">
                <a:solidFill>
                  <a:srgbClr val="2F1A14"/>
                </a:solidFill>
                <a:latin typeface="Scheherazade-AAT" pitchFamily="2" charset="-78"/>
                <a:cs typeface="Scheherazade-AAT" pitchFamily="2" charset="-78"/>
              </a:rPr>
              <a:t>عَلَىٰ</a:t>
            </a:r>
            <a:r>
              <a:rPr lang="ar-SA" sz="3600" dirty="0">
                <a:solidFill>
                  <a:srgbClr val="2F1A14"/>
                </a:solidFill>
                <a:latin typeface="Scheherazade-AAT" pitchFamily="2" charset="-78"/>
                <a:cs typeface="Scheherazade-AAT" pitchFamily="2" charset="-78"/>
              </a:rPr>
              <a:t> أَنْفُسِهِمْ أَلَسْتُ بِرَبِّكُمْ </a:t>
            </a:r>
            <a:r>
              <a:rPr lang="ar-SA" sz="3600" dirty="0" err="1">
                <a:solidFill>
                  <a:srgbClr val="2F1A14"/>
                </a:solidFill>
                <a:latin typeface="Scheherazade-AAT" pitchFamily="2" charset="-78"/>
                <a:cs typeface="Scheherazade-AAT" pitchFamily="2" charset="-78"/>
              </a:rPr>
              <a:t>ۖ</a:t>
            </a:r>
            <a:r>
              <a:rPr lang="ar-SA" sz="3600" dirty="0">
                <a:solidFill>
                  <a:srgbClr val="2F1A14"/>
                </a:solidFill>
                <a:latin typeface="Scheherazade-AAT" pitchFamily="2" charset="-78"/>
                <a:cs typeface="Scheherazade-AAT" pitchFamily="2" charset="-78"/>
              </a:rPr>
              <a:t> قَالُوا </a:t>
            </a:r>
            <a:r>
              <a:rPr lang="ar-SA" sz="3600" dirty="0" err="1">
                <a:solidFill>
                  <a:srgbClr val="2F1A14"/>
                </a:solidFill>
                <a:latin typeface="Scheherazade-AAT" pitchFamily="2" charset="-78"/>
                <a:cs typeface="Scheherazade-AAT" pitchFamily="2" charset="-78"/>
              </a:rPr>
              <a:t>بَلَىٰ</a:t>
            </a:r>
            <a:r>
              <a:rPr lang="ar-SA" sz="3600" dirty="0">
                <a:solidFill>
                  <a:srgbClr val="2F1A14"/>
                </a:solidFill>
                <a:latin typeface="Scheherazade-AAT" pitchFamily="2" charset="-78"/>
                <a:cs typeface="Scheherazade-AAT" pitchFamily="2" charset="-78"/>
              </a:rPr>
              <a:t> </a:t>
            </a:r>
            <a:r>
              <a:rPr lang="ar-SA" sz="3600" dirty="0" err="1">
                <a:solidFill>
                  <a:srgbClr val="2F1A14"/>
                </a:solidFill>
                <a:latin typeface="Scheherazade-AAT" pitchFamily="2" charset="-78"/>
                <a:cs typeface="Scheherazade-AAT" pitchFamily="2" charset="-78"/>
              </a:rPr>
              <a:t>ۛ</a:t>
            </a:r>
            <a:r>
              <a:rPr lang="ar-SA" sz="3600" dirty="0">
                <a:solidFill>
                  <a:srgbClr val="2F1A14"/>
                </a:solidFill>
                <a:latin typeface="Scheherazade-AAT" pitchFamily="2" charset="-78"/>
                <a:cs typeface="Scheherazade-AAT" pitchFamily="2" charset="-78"/>
              </a:rPr>
              <a:t> شَهِدْنَا </a:t>
            </a:r>
            <a:r>
              <a:rPr lang="ar-SA" sz="3600" dirty="0" err="1">
                <a:solidFill>
                  <a:srgbClr val="2F1A14"/>
                </a:solidFill>
                <a:latin typeface="Scheherazade-AAT" pitchFamily="2" charset="-78"/>
                <a:cs typeface="Scheherazade-AAT" pitchFamily="2" charset="-78"/>
              </a:rPr>
              <a:t>ۛ</a:t>
            </a:r>
            <a:r>
              <a:rPr lang="ar-SA" sz="3600" dirty="0">
                <a:solidFill>
                  <a:srgbClr val="2F1A14"/>
                </a:solidFill>
                <a:latin typeface="Scheherazade-AAT" pitchFamily="2" charset="-78"/>
                <a:cs typeface="Scheherazade-AAT" pitchFamily="2" charset="-78"/>
              </a:rPr>
              <a:t> أَنْ تَقُولُوا يَوْمَ الْقِيَامَةِ إِنَّا كُنَّا عَنْ </a:t>
            </a:r>
            <a:r>
              <a:rPr lang="ar-SA" sz="3600" dirty="0" err="1">
                <a:solidFill>
                  <a:srgbClr val="2F1A14"/>
                </a:solidFill>
                <a:latin typeface="Scheherazade-AAT" pitchFamily="2" charset="-78"/>
                <a:cs typeface="Scheherazade-AAT" pitchFamily="2" charset="-78"/>
              </a:rPr>
              <a:t>هَٰذَا</a:t>
            </a:r>
            <a:r>
              <a:rPr lang="ar-SA" sz="3600" dirty="0">
                <a:solidFill>
                  <a:srgbClr val="2F1A14"/>
                </a:solidFill>
                <a:latin typeface="Scheherazade-AAT" pitchFamily="2" charset="-78"/>
                <a:cs typeface="Scheherazade-AAT" pitchFamily="2" charset="-78"/>
              </a:rPr>
              <a:t> غَافِلِينَ</a:t>
            </a:r>
          </a:p>
        </p:txBody>
      </p:sp>
      <p:sp>
        <p:nvSpPr>
          <p:cNvPr id="5" name="Rectangle 4">
            <a:extLst>
              <a:ext uri="{FF2B5EF4-FFF2-40B4-BE49-F238E27FC236}">
                <a16:creationId xmlns:a16="http://schemas.microsoft.com/office/drawing/2014/main" id="{D9BF7B03-0BF4-644D-9C16-E71B132D7A29}"/>
              </a:ext>
            </a:extLst>
          </p:cNvPr>
          <p:cNvSpPr/>
          <p:nvPr/>
        </p:nvSpPr>
        <p:spPr>
          <a:xfrm>
            <a:off x="440872" y="392174"/>
            <a:ext cx="6192984" cy="369332"/>
          </a:xfrm>
          <a:prstGeom prst="rect">
            <a:avLst/>
          </a:prstGeom>
        </p:spPr>
        <p:txBody>
          <a:bodyPr wrap="square">
            <a:spAutoFit/>
          </a:bodyPr>
          <a:lstStyle/>
          <a:p>
            <a:pPr algn="ctr"/>
            <a:r>
              <a:rPr lang="en-GB" dirty="0">
                <a:solidFill>
                  <a:srgbClr val="2F1A14"/>
                </a:solidFill>
                <a:effectLst/>
                <a:latin typeface="+mj-lt"/>
              </a:rPr>
              <a:t>Our first stage of existence was in the </a:t>
            </a:r>
            <a:r>
              <a:rPr lang="en-GB" dirty="0">
                <a:solidFill>
                  <a:srgbClr val="2F1A14"/>
                </a:solidFill>
                <a:latin typeface="+mj-lt"/>
              </a:rPr>
              <a:t>p</a:t>
            </a:r>
            <a:r>
              <a:rPr lang="en-GB" dirty="0">
                <a:solidFill>
                  <a:srgbClr val="2F1A14"/>
                </a:solidFill>
                <a:effectLst/>
                <a:latin typeface="+mj-lt"/>
              </a:rPr>
              <a:t>resence of God </a:t>
            </a:r>
          </a:p>
        </p:txBody>
      </p:sp>
      <p:sp>
        <p:nvSpPr>
          <p:cNvPr id="6" name="Rectangle 5">
            <a:extLst>
              <a:ext uri="{FF2B5EF4-FFF2-40B4-BE49-F238E27FC236}">
                <a16:creationId xmlns:a16="http://schemas.microsoft.com/office/drawing/2014/main" id="{64495437-EF3B-3F4F-A8F1-94BA571A4410}"/>
              </a:ext>
            </a:extLst>
          </p:cNvPr>
          <p:cNvSpPr/>
          <p:nvPr/>
        </p:nvSpPr>
        <p:spPr>
          <a:xfrm>
            <a:off x="6192984" y="2148498"/>
            <a:ext cx="5666507" cy="3139321"/>
          </a:xfrm>
          <a:prstGeom prst="rect">
            <a:avLst/>
          </a:prstGeom>
        </p:spPr>
        <p:txBody>
          <a:bodyPr wrap="square">
            <a:spAutoFit/>
          </a:bodyPr>
          <a:lstStyle/>
          <a:p>
            <a:pPr marL="285750" indent="-285750">
              <a:buFont typeface="Arial" panose="020B0604020202020204" pitchFamily="34" charset="0"/>
              <a:buChar char="•"/>
            </a:pPr>
            <a:r>
              <a:rPr lang="en-GB" dirty="0">
                <a:solidFill>
                  <a:srgbClr val="2F1A14"/>
                </a:solidFill>
                <a:latin typeface="Papyrus" panose="020B0602040200020303" pitchFamily="34" charset="77"/>
              </a:rPr>
              <a:t> Abdul Haleem:</a:t>
            </a:r>
          </a:p>
          <a:p>
            <a:endParaRPr lang="en-GB" dirty="0">
              <a:solidFill>
                <a:srgbClr val="2F1A14"/>
              </a:solidFill>
              <a:latin typeface="Papyrus" panose="020B0602040200020303" pitchFamily="34" charset="77"/>
            </a:endParaRPr>
          </a:p>
          <a:p>
            <a:pPr marL="285750" indent="-285750">
              <a:buFont typeface="Arial" panose="020B0604020202020204" pitchFamily="34" charset="0"/>
              <a:buChar char="•"/>
            </a:pPr>
            <a:r>
              <a:rPr lang="en-GB" dirty="0">
                <a:solidFill>
                  <a:srgbClr val="2F1A14"/>
                </a:solidFill>
                <a:latin typeface="+mj-lt"/>
              </a:rPr>
              <a:t>[Prophet], when your Lord took out the offspring from the loins of the Children of Adam and made them bear witness about themselves, He said, ‘Am I not your Lord?’ and they replied, ‘Yes, we bear witness.’ So you cannot say on the Day of Resurrection, ‘We were not aware of this,’</a:t>
            </a:r>
          </a:p>
          <a:p>
            <a:endParaRPr lang="en-GB" baseline="-25000" dirty="0">
              <a:solidFill>
                <a:srgbClr val="2F1A14"/>
              </a:solidFill>
              <a:effectLst/>
              <a:latin typeface="Papyrus" panose="020B0602040200020303" pitchFamily="34" charset="77"/>
            </a:endParaRPr>
          </a:p>
          <a:p>
            <a:pPr algn="r"/>
            <a:r>
              <a:rPr lang="en-GB" baseline="-25000" dirty="0">
                <a:solidFill>
                  <a:srgbClr val="2F1A14"/>
                </a:solidFill>
                <a:latin typeface="Papyrus" panose="020B0602040200020303" pitchFamily="34" charset="77"/>
              </a:rPr>
              <a:t>Al-</a:t>
            </a:r>
            <a:r>
              <a:rPr lang="en-GB" baseline="-25000" dirty="0" err="1">
                <a:solidFill>
                  <a:srgbClr val="2F1A14"/>
                </a:solidFill>
                <a:latin typeface="Papyrus" panose="020B0602040200020303" pitchFamily="34" charset="77"/>
              </a:rPr>
              <a:t>A’raf</a:t>
            </a:r>
            <a:r>
              <a:rPr lang="en-GB" baseline="-25000" dirty="0">
                <a:solidFill>
                  <a:srgbClr val="2F1A14"/>
                </a:solidFill>
                <a:latin typeface="Papyrus" panose="020B0602040200020303" pitchFamily="34" charset="77"/>
              </a:rPr>
              <a:t> 7:172</a:t>
            </a:r>
          </a:p>
          <a:p>
            <a:pPr algn="r"/>
            <a:endParaRPr lang="en-GB" baseline="-25000" dirty="0">
              <a:solidFill>
                <a:srgbClr val="2F1A14"/>
              </a:solidFill>
              <a:effectLst/>
              <a:latin typeface="Papyrus" panose="020B0602040200020303" pitchFamily="34" charset="77"/>
            </a:endParaRPr>
          </a:p>
          <a:p>
            <a:endParaRPr lang="en-GB" dirty="0">
              <a:solidFill>
                <a:srgbClr val="2F1A14"/>
              </a:solidFill>
              <a:effectLst/>
              <a:latin typeface="Papyrus" panose="020B0602040200020303" pitchFamily="34" charset="77"/>
            </a:endParaRPr>
          </a:p>
        </p:txBody>
      </p:sp>
    </p:spTree>
    <p:extLst>
      <p:ext uri="{BB962C8B-B14F-4D97-AF65-F5344CB8AC3E}">
        <p14:creationId xmlns:p14="http://schemas.microsoft.com/office/powerpoint/2010/main" val="9811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DFF058-DCB0-A440-B945-225F58A7D711}"/>
              </a:ext>
            </a:extLst>
          </p:cNvPr>
          <p:cNvSpPr/>
          <p:nvPr/>
        </p:nvSpPr>
        <p:spPr>
          <a:xfrm>
            <a:off x="228726" y="2834297"/>
            <a:ext cx="5770291" cy="1754326"/>
          </a:xfrm>
          <a:prstGeom prst="rect">
            <a:avLst/>
          </a:prstGeom>
        </p:spPr>
        <p:txBody>
          <a:bodyPr wrap="square">
            <a:spAutoFit/>
          </a:bodyPr>
          <a:lstStyle/>
          <a:p>
            <a:pPr algn="r" rtl="1"/>
            <a:r>
              <a:rPr lang="ar-SA" sz="3600" dirty="0">
                <a:solidFill>
                  <a:srgbClr val="2F1A14"/>
                </a:solidFill>
                <a:latin typeface="Scheherazade-AAT" pitchFamily="2" charset="-78"/>
                <a:cs typeface="Scheherazade-AAT" pitchFamily="2" charset="-78"/>
              </a:rPr>
              <a:t>فَأَقِمْ وَجْهَكَ لِلدِّينِ حَنِيفًا </a:t>
            </a:r>
            <a:r>
              <a:rPr lang="ar-SA" sz="3600" dirty="0" err="1">
                <a:solidFill>
                  <a:srgbClr val="2F1A14"/>
                </a:solidFill>
                <a:latin typeface="Scheherazade-AAT" pitchFamily="2" charset="-78"/>
                <a:cs typeface="Scheherazade-AAT" pitchFamily="2" charset="-78"/>
              </a:rPr>
              <a:t>ۚ</a:t>
            </a:r>
            <a:r>
              <a:rPr lang="ar-SA" sz="3600" dirty="0">
                <a:solidFill>
                  <a:srgbClr val="2F1A14"/>
                </a:solidFill>
                <a:latin typeface="Scheherazade-AAT" pitchFamily="2" charset="-78"/>
                <a:cs typeface="Scheherazade-AAT" pitchFamily="2" charset="-78"/>
              </a:rPr>
              <a:t> فِطْرَتَ اللَّهِ الَّتِي فَطَرَ النَّاسَ عَلَيْهَا </a:t>
            </a:r>
            <a:r>
              <a:rPr lang="ar-SA" sz="3600" dirty="0" err="1">
                <a:solidFill>
                  <a:srgbClr val="2F1A14"/>
                </a:solidFill>
                <a:latin typeface="Scheherazade-AAT" pitchFamily="2" charset="-78"/>
                <a:cs typeface="Scheherazade-AAT" pitchFamily="2" charset="-78"/>
              </a:rPr>
              <a:t>ۚ</a:t>
            </a:r>
            <a:r>
              <a:rPr lang="ar-SA" sz="3600" dirty="0">
                <a:solidFill>
                  <a:srgbClr val="2F1A14"/>
                </a:solidFill>
                <a:latin typeface="Scheherazade-AAT" pitchFamily="2" charset="-78"/>
                <a:cs typeface="Scheherazade-AAT" pitchFamily="2" charset="-78"/>
              </a:rPr>
              <a:t> لَا تَبْدِيلَ لِخَلْقِ اللَّهِ </a:t>
            </a:r>
            <a:r>
              <a:rPr lang="ar-SA" sz="3600" dirty="0" err="1">
                <a:solidFill>
                  <a:srgbClr val="2F1A14"/>
                </a:solidFill>
                <a:latin typeface="Scheherazade-AAT" pitchFamily="2" charset="-78"/>
                <a:cs typeface="Scheherazade-AAT" pitchFamily="2" charset="-78"/>
              </a:rPr>
              <a:t>ۚ</a:t>
            </a:r>
            <a:r>
              <a:rPr lang="ar-SA" sz="3600" dirty="0">
                <a:solidFill>
                  <a:srgbClr val="2F1A14"/>
                </a:solidFill>
                <a:latin typeface="Scheherazade-AAT" pitchFamily="2" charset="-78"/>
                <a:cs typeface="Scheherazade-AAT" pitchFamily="2" charset="-78"/>
              </a:rPr>
              <a:t> ذَٰلِكَ الدِّينُ الْقَيِّمُ وَلَٰكِنَّ أَكْثَرَ النَّاسِ لَا يَعْلَمُونَ</a:t>
            </a:r>
          </a:p>
        </p:txBody>
      </p:sp>
      <p:sp>
        <p:nvSpPr>
          <p:cNvPr id="5" name="Rectangle 4">
            <a:extLst>
              <a:ext uri="{FF2B5EF4-FFF2-40B4-BE49-F238E27FC236}">
                <a16:creationId xmlns:a16="http://schemas.microsoft.com/office/drawing/2014/main" id="{D9BF7B03-0BF4-644D-9C16-E71B132D7A29}"/>
              </a:ext>
            </a:extLst>
          </p:cNvPr>
          <p:cNvSpPr/>
          <p:nvPr/>
        </p:nvSpPr>
        <p:spPr>
          <a:xfrm>
            <a:off x="0" y="441159"/>
            <a:ext cx="6192984" cy="369332"/>
          </a:xfrm>
          <a:prstGeom prst="rect">
            <a:avLst/>
          </a:prstGeom>
        </p:spPr>
        <p:txBody>
          <a:bodyPr wrap="square">
            <a:spAutoFit/>
          </a:bodyPr>
          <a:lstStyle/>
          <a:p>
            <a:pPr algn="ctr"/>
            <a:r>
              <a:rPr lang="en-GB" dirty="0">
                <a:solidFill>
                  <a:srgbClr val="2F1A14"/>
                </a:solidFill>
                <a:effectLst/>
                <a:latin typeface="Papyrus" panose="020B0602040200020303" pitchFamily="34" charset="77"/>
              </a:rPr>
              <a:t>References the Fitra as something infused in a person   </a:t>
            </a:r>
          </a:p>
        </p:txBody>
      </p:sp>
      <p:sp>
        <p:nvSpPr>
          <p:cNvPr id="6" name="Rectangle 5">
            <a:extLst>
              <a:ext uri="{FF2B5EF4-FFF2-40B4-BE49-F238E27FC236}">
                <a16:creationId xmlns:a16="http://schemas.microsoft.com/office/drawing/2014/main" id="{64495437-EF3B-3F4F-A8F1-94BA571A4410}"/>
              </a:ext>
            </a:extLst>
          </p:cNvPr>
          <p:cNvSpPr/>
          <p:nvPr/>
        </p:nvSpPr>
        <p:spPr>
          <a:xfrm>
            <a:off x="6192984" y="2372632"/>
            <a:ext cx="5666507" cy="2400657"/>
          </a:xfrm>
          <a:prstGeom prst="rect">
            <a:avLst/>
          </a:prstGeom>
        </p:spPr>
        <p:txBody>
          <a:bodyPr wrap="square">
            <a:spAutoFit/>
          </a:bodyPr>
          <a:lstStyle/>
          <a:p>
            <a:endParaRPr lang="en-GB" dirty="0">
              <a:solidFill>
                <a:srgbClr val="2F1A14"/>
              </a:solidFill>
              <a:latin typeface="Papyrus" panose="020B0602040200020303" pitchFamily="34" charset="77"/>
            </a:endParaRPr>
          </a:p>
          <a:p>
            <a:pPr marL="285750" indent="-285750">
              <a:buFont typeface="Arial" panose="020B0604020202020204" pitchFamily="34" charset="0"/>
              <a:buChar char="•"/>
            </a:pPr>
            <a:endParaRPr lang="en-GB" dirty="0">
              <a:solidFill>
                <a:srgbClr val="2F1A14"/>
              </a:solidFill>
              <a:latin typeface="Papyrus" panose="020B0602040200020303" pitchFamily="34" charset="77"/>
            </a:endParaRPr>
          </a:p>
          <a:p>
            <a:pPr marL="285750" indent="-285750">
              <a:buFont typeface="Arial" panose="020B0604020202020204" pitchFamily="34" charset="0"/>
              <a:buChar char="•"/>
            </a:pPr>
            <a:r>
              <a:rPr lang="en-GB" dirty="0">
                <a:solidFill>
                  <a:srgbClr val="2F1A14"/>
                </a:solidFill>
                <a:latin typeface="+mj-lt"/>
              </a:rPr>
              <a:t>So set your face to the true way, in pristine faith. This is the primordial nature that God implanted in mankind –there can be no change in God’s creation. This is the religion unswerving, but most people know it not.            </a:t>
            </a:r>
          </a:p>
          <a:p>
            <a:pPr algn="r"/>
            <a:r>
              <a:rPr lang="en-GB" baseline="-25000" dirty="0">
                <a:solidFill>
                  <a:srgbClr val="2F1A14"/>
                </a:solidFill>
                <a:latin typeface="Papyrus" panose="020B0602040200020303" pitchFamily="34" charset="77"/>
              </a:rPr>
              <a:t>al-Rum  30:30</a:t>
            </a:r>
          </a:p>
          <a:p>
            <a:pPr algn="r"/>
            <a:endParaRPr lang="en-GB" baseline="-25000" dirty="0">
              <a:solidFill>
                <a:srgbClr val="2F1A14"/>
              </a:solidFill>
              <a:effectLst/>
              <a:latin typeface="Papyrus" panose="020B0602040200020303" pitchFamily="34" charset="77"/>
            </a:endParaRPr>
          </a:p>
          <a:p>
            <a:endParaRPr lang="en-GB" dirty="0">
              <a:solidFill>
                <a:srgbClr val="2F1A14"/>
              </a:solidFill>
              <a:effectLst/>
              <a:latin typeface="Papyrus" panose="020B0602040200020303" pitchFamily="34" charset="77"/>
            </a:endParaRPr>
          </a:p>
        </p:txBody>
      </p:sp>
    </p:spTree>
    <p:extLst>
      <p:ext uri="{BB962C8B-B14F-4D97-AF65-F5344CB8AC3E}">
        <p14:creationId xmlns:p14="http://schemas.microsoft.com/office/powerpoint/2010/main" val="389181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DFF058-DCB0-A440-B945-225F58A7D711}"/>
              </a:ext>
            </a:extLst>
          </p:cNvPr>
          <p:cNvSpPr/>
          <p:nvPr/>
        </p:nvSpPr>
        <p:spPr>
          <a:xfrm>
            <a:off x="228727" y="2964632"/>
            <a:ext cx="5770291" cy="1200329"/>
          </a:xfrm>
          <a:prstGeom prst="rect">
            <a:avLst/>
          </a:prstGeom>
        </p:spPr>
        <p:txBody>
          <a:bodyPr wrap="square">
            <a:spAutoFit/>
          </a:bodyPr>
          <a:lstStyle/>
          <a:p>
            <a:pPr algn="r" rtl="1"/>
            <a:r>
              <a:rPr lang="ar-SA" sz="3600" dirty="0">
                <a:solidFill>
                  <a:srgbClr val="2F1A14"/>
                </a:solidFill>
                <a:latin typeface="Scheherazade-AAT" pitchFamily="2" charset="-78"/>
                <a:cs typeface="Scheherazade-AAT" pitchFamily="2" charset="-78"/>
              </a:rPr>
              <a:t>وصِبْغَةَ اللَّهِ </a:t>
            </a:r>
            <a:r>
              <a:rPr lang="ar-SA" sz="3600" dirty="0" err="1">
                <a:solidFill>
                  <a:srgbClr val="2F1A14"/>
                </a:solidFill>
                <a:latin typeface="Scheherazade-AAT" pitchFamily="2" charset="-78"/>
                <a:cs typeface="Scheherazade-AAT" pitchFamily="2" charset="-78"/>
              </a:rPr>
              <a:t>ۖ</a:t>
            </a:r>
            <a:r>
              <a:rPr lang="ar-SA" sz="3600" dirty="0">
                <a:solidFill>
                  <a:srgbClr val="2F1A14"/>
                </a:solidFill>
                <a:latin typeface="Scheherazade-AAT" pitchFamily="2" charset="-78"/>
                <a:cs typeface="Scheherazade-AAT" pitchFamily="2" charset="-78"/>
              </a:rPr>
              <a:t> وَمَنْ أَحْسَنُ مِنَ اللَّهِ صِبْغَةً </a:t>
            </a:r>
            <a:r>
              <a:rPr lang="ar-SA" sz="3600" dirty="0" err="1">
                <a:solidFill>
                  <a:srgbClr val="2F1A14"/>
                </a:solidFill>
                <a:latin typeface="Scheherazade-AAT" pitchFamily="2" charset="-78"/>
                <a:cs typeface="Scheherazade-AAT" pitchFamily="2" charset="-78"/>
              </a:rPr>
              <a:t>ۖ</a:t>
            </a:r>
            <a:r>
              <a:rPr lang="ar-SA" sz="3600" dirty="0">
                <a:solidFill>
                  <a:srgbClr val="2F1A14"/>
                </a:solidFill>
                <a:latin typeface="Scheherazade-AAT" pitchFamily="2" charset="-78"/>
                <a:cs typeface="Scheherazade-AAT" pitchFamily="2" charset="-78"/>
              </a:rPr>
              <a:t> وَنَحْنُ لَهُ عَابِدُونَ</a:t>
            </a:r>
          </a:p>
        </p:txBody>
      </p:sp>
      <p:sp>
        <p:nvSpPr>
          <p:cNvPr id="5" name="Rectangle 4">
            <a:extLst>
              <a:ext uri="{FF2B5EF4-FFF2-40B4-BE49-F238E27FC236}">
                <a16:creationId xmlns:a16="http://schemas.microsoft.com/office/drawing/2014/main" id="{D9BF7B03-0BF4-644D-9C16-E71B132D7A29}"/>
              </a:ext>
            </a:extLst>
          </p:cNvPr>
          <p:cNvSpPr/>
          <p:nvPr/>
        </p:nvSpPr>
        <p:spPr>
          <a:xfrm>
            <a:off x="0" y="441159"/>
            <a:ext cx="6192984" cy="369332"/>
          </a:xfrm>
          <a:prstGeom prst="rect">
            <a:avLst/>
          </a:prstGeom>
        </p:spPr>
        <p:txBody>
          <a:bodyPr wrap="square">
            <a:spAutoFit/>
          </a:bodyPr>
          <a:lstStyle/>
          <a:p>
            <a:pPr algn="ctr"/>
            <a:r>
              <a:rPr lang="en-GB" dirty="0">
                <a:solidFill>
                  <a:srgbClr val="2F1A14"/>
                </a:solidFill>
                <a:effectLst/>
                <a:latin typeface="+mj-lt"/>
              </a:rPr>
              <a:t>References the Fitra as something infused in a person   </a:t>
            </a:r>
          </a:p>
        </p:txBody>
      </p:sp>
      <p:sp>
        <p:nvSpPr>
          <p:cNvPr id="6" name="Rectangle 5">
            <a:extLst>
              <a:ext uri="{FF2B5EF4-FFF2-40B4-BE49-F238E27FC236}">
                <a16:creationId xmlns:a16="http://schemas.microsoft.com/office/drawing/2014/main" id="{64495437-EF3B-3F4F-A8F1-94BA571A4410}"/>
              </a:ext>
            </a:extLst>
          </p:cNvPr>
          <p:cNvSpPr/>
          <p:nvPr/>
        </p:nvSpPr>
        <p:spPr>
          <a:xfrm>
            <a:off x="6192984" y="2834297"/>
            <a:ext cx="5666507" cy="1569660"/>
          </a:xfrm>
          <a:prstGeom prst="rect">
            <a:avLst/>
          </a:prstGeom>
        </p:spPr>
        <p:txBody>
          <a:bodyPr wrap="square">
            <a:spAutoFit/>
          </a:bodyPr>
          <a:lstStyle/>
          <a:p>
            <a:endParaRPr lang="en-GB" dirty="0">
              <a:solidFill>
                <a:srgbClr val="2F1A14"/>
              </a:solidFill>
              <a:latin typeface="Papyrus" panose="020B0602040200020303" pitchFamily="34" charset="77"/>
            </a:endParaRPr>
          </a:p>
          <a:p>
            <a:pPr marL="285750" indent="-285750">
              <a:buFont typeface="Arial" panose="020B0604020202020204" pitchFamily="34" charset="0"/>
              <a:buChar char="•"/>
            </a:pPr>
            <a:r>
              <a:rPr lang="en-GB" dirty="0">
                <a:solidFill>
                  <a:srgbClr val="2F1A14"/>
                </a:solidFill>
                <a:latin typeface="+mj-lt"/>
              </a:rPr>
              <a:t>The hue of God is upon us! And what better  hue than God’s? It is Him we worship</a:t>
            </a:r>
            <a:endParaRPr lang="en-GB" baseline="-25000" dirty="0">
              <a:solidFill>
                <a:srgbClr val="2F1A14"/>
              </a:solidFill>
              <a:effectLst/>
              <a:latin typeface="+mj-lt"/>
            </a:endParaRPr>
          </a:p>
          <a:p>
            <a:pPr algn="r"/>
            <a:r>
              <a:rPr lang="en-GB" baseline="-25000" dirty="0">
                <a:solidFill>
                  <a:srgbClr val="2F1A14"/>
                </a:solidFill>
                <a:latin typeface="Papyrus" panose="020B0602040200020303" pitchFamily="34" charset="77"/>
              </a:rPr>
              <a:t>al-</a:t>
            </a:r>
            <a:r>
              <a:rPr lang="en-GB" baseline="-25000" dirty="0" err="1">
                <a:solidFill>
                  <a:srgbClr val="2F1A14"/>
                </a:solidFill>
                <a:latin typeface="Papyrus" panose="020B0602040200020303" pitchFamily="34" charset="77"/>
              </a:rPr>
              <a:t>Baqara</a:t>
            </a:r>
            <a:r>
              <a:rPr lang="en-GB" baseline="-25000" dirty="0">
                <a:solidFill>
                  <a:srgbClr val="2F1A14"/>
                </a:solidFill>
                <a:latin typeface="Papyrus" panose="020B0602040200020303" pitchFamily="34" charset="77"/>
              </a:rPr>
              <a:t>  2:138</a:t>
            </a:r>
          </a:p>
          <a:p>
            <a:pPr algn="r"/>
            <a:endParaRPr lang="en-GB" baseline="-25000" dirty="0">
              <a:solidFill>
                <a:srgbClr val="2F1A14"/>
              </a:solidFill>
              <a:effectLst/>
              <a:latin typeface="Papyrus" panose="020B0602040200020303" pitchFamily="34" charset="77"/>
            </a:endParaRPr>
          </a:p>
          <a:p>
            <a:endParaRPr lang="en-GB" dirty="0">
              <a:solidFill>
                <a:srgbClr val="2F1A14"/>
              </a:solidFill>
              <a:effectLst/>
              <a:latin typeface="Papyrus" panose="020B0602040200020303" pitchFamily="34" charset="77"/>
            </a:endParaRPr>
          </a:p>
        </p:txBody>
      </p:sp>
    </p:spTree>
    <p:extLst>
      <p:ext uri="{BB962C8B-B14F-4D97-AF65-F5344CB8AC3E}">
        <p14:creationId xmlns:p14="http://schemas.microsoft.com/office/powerpoint/2010/main" val="268569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F71298-7D56-6A44-B355-C97740405BE6}"/>
              </a:ext>
            </a:extLst>
          </p:cNvPr>
          <p:cNvSpPr/>
          <p:nvPr/>
        </p:nvSpPr>
        <p:spPr>
          <a:xfrm>
            <a:off x="1409246" y="1832417"/>
            <a:ext cx="9154886" cy="369332"/>
          </a:xfrm>
          <a:prstGeom prst="rect">
            <a:avLst/>
          </a:prstGeom>
        </p:spPr>
        <p:txBody>
          <a:bodyPr wrap="square">
            <a:spAutoFit/>
          </a:bodyPr>
          <a:lstStyle/>
          <a:p>
            <a:pPr algn="ctr"/>
            <a:r>
              <a:rPr lang="en-GB" dirty="0">
                <a:solidFill>
                  <a:srgbClr val="2F1A14"/>
                </a:solidFill>
                <a:effectLst/>
                <a:latin typeface="Palatino" pitchFamily="2" charset="77"/>
              </a:rPr>
              <a:t>Purification of the Heart – from </a:t>
            </a:r>
            <a:r>
              <a:rPr lang="en-GB" dirty="0" err="1">
                <a:solidFill>
                  <a:srgbClr val="2F1A14"/>
                </a:solidFill>
                <a:effectLst/>
                <a:latin typeface="Palatino" pitchFamily="2" charset="77"/>
              </a:rPr>
              <a:t>Iḥya</a:t>
            </a:r>
            <a:r>
              <a:rPr lang="en-GB" dirty="0">
                <a:solidFill>
                  <a:srgbClr val="2F1A14"/>
                </a:solidFill>
                <a:effectLst/>
                <a:latin typeface="Palatino" pitchFamily="2" charset="77"/>
              </a:rPr>
              <a:t> ‘</a:t>
            </a:r>
            <a:r>
              <a:rPr lang="en-GB" dirty="0" err="1">
                <a:solidFill>
                  <a:srgbClr val="2F1A14"/>
                </a:solidFill>
                <a:latin typeface="Palatino" pitchFamily="2" charset="77"/>
              </a:rPr>
              <a:t>U</a:t>
            </a:r>
            <a:r>
              <a:rPr lang="en-GB" dirty="0" err="1">
                <a:solidFill>
                  <a:srgbClr val="2F1A14"/>
                </a:solidFill>
                <a:effectLst/>
                <a:latin typeface="Palatino" pitchFamily="2" charset="77"/>
              </a:rPr>
              <a:t>lūm</a:t>
            </a:r>
            <a:r>
              <a:rPr lang="en-GB" dirty="0">
                <a:solidFill>
                  <a:srgbClr val="2F1A14"/>
                </a:solidFill>
                <a:effectLst/>
                <a:latin typeface="Palatino" pitchFamily="2" charset="77"/>
              </a:rPr>
              <a:t> al-</a:t>
            </a:r>
            <a:r>
              <a:rPr lang="en-GB" dirty="0" err="1">
                <a:solidFill>
                  <a:srgbClr val="2F1A14"/>
                </a:solidFill>
                <a:latin typeface="Palatino" pitchFamily="2" charset="77"/>
              </a:rPr>
              <a:t>D</a:t>
            </a:r>
            <a:r>
              <a:rPr lang="en-GB" dirty="0" err="1">
                <a:solidFill>
                  <a:srgbClr val="2F1A14"/>
                </a:solidFill>
                <a:effectLst/>
                <a:latin typeface="Palatino" pitchFamily="2" charset="77"/>
              </a:rPr>
              <a:t>īn</a:t>
            </a:r>
            <a:r>
              <a:rPr lang="en-GB" dirty="0">
                <a:solidFill>
                  <a:srgbClr val="2F1A14"/>
                </a:solidFill>
                <a:effectLst/>
                <a:latin typeface="Palatino" pitchFamily="2" charset="77"/>
              </a:rPr>
              <a:t> </a:t>
            </a:r>
          </a:p>
        </p:txBody>
      </p:sp>
      <p:sp>
        <p:nvSpPr>
          <p:cNvPr id="6" name="Rectangle 5">
            <a:extLst>
              <a:ext uri="{FF2B5EF4-FFF2-40B4-BE49-F238E27FC236}">
                <a16:creationId xmlns:a16="http://schemas.microsoft.com/office/drawing/2014/main" id="{45709717-0437-3D49-917B-0526A0E7D221}"/>
              </a:ext>
            </a:extLst>
          </p:cNvPr>
          <p:cNvSpPr/>
          <p:nvPr/>
        </p:nvSpPr>
        <p:spPr>
          <a:xfrm>
            <a:off x="5061450" y="2441255"/>
            <a:ext cx="1548822" cy="369332"/>
          </a:xfrm>
          <a:prstGeom prst="rect">
            <a:avLst/>
          </a:prstGeom>
        </p:spPr>
        <p:txBody>
          <a:bodyPr wrap="none">
            <a:spAutoFit/>
          </a:bodyPr>
          <a:lstStyle/>
          <a:p>
            <a:pPr algn="ctr"/>
            <a:r>
              <a:rPr lang="en-GB" dirty="0">
                <a:solidFill>
                  <a:srgbClr val="2F1A14"/>
                </a:solidFill>
                <a:effectLst/>
                <a:latin typeface="Palatino" pitchFamily="2" charset="77"/>
              </a:rPr>
              <a:t>By al-</a:t>
            </a:r>
            <a:r>
              <a:rPr lang="en-GB" dirty="0" err="1">
                <a:solidFill>
                  <a:srgbClr val="2F1A14"/>
                </a:solidFill>
                <a:effectLst/>
                <a:latin typeface="Palatino" pitchFamily="2" charset="77"/>
              </a:rPr>
              <a:t>Ghāzalī</a:t>
            </a:r>
            <a:endParaRPr lang="en-GB" dirty="0">
              <a:solidFill>
                <a:srgbClr val="2F1A14"/>
              </a:solidFill>
              <a:effectLst/>
              <a:latin typeface="Palatino" pitchFamily="2" charset="77"/>
            </a:endParaRP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2" name="Ink 1">
                <a:extLst>
                  <a:ext uri="{FF2B5EF4-FFF2-40B4-BE49-F238E27FC236}">
                    <a16:creationId xmlns:a16="http://schemas.microsoft.com/office/drawing/2014/main" id="{D5B1A38A-0DC7-B74B-AB94-D38325B24072}"/>
                  </a:ext>
                </a:extLst>
              </p14:cNvPr>
              <p14:cNvContentPartPr/>
              <p14:nvPr/>
            </p14:nvContentPartPr>
            <p14:xfrm>
              <a:off x="9412758" y="755932"/>
              <a:ext cx="360" cy="360"/>
            </p14:xfrm>
          </p:contentPart>
        </mc:Choice>
        <mc:Fallback xmlns="">
          <p:pic>
            <p:nvPicPr>
              <p:cNvPr id="2" name="Ink 1">
                <a:extLst>
                  <a:ext uri="{FF2B5EF4-FFF2-40B4-BE49-F238E27FC236}">
                    <a16:creationId xmlns:a16="http://schemas.microsoft.com/office/drawing/2014/main" id="{D5B1A38A-0DC7-B74B-AB94-D38325B24072}"/>
                  </a:ext>
                </a:extLst>
              </p:cNvPr>
              <p:cNvPicPr/>
              <p:nvPr/>
            </p:nvPicPr>
            <p:blipFill>
              <a:blip r:embed="rId3"/>
              <a:stretch>
                <a:fillRect/>
              </a:stretch>
            </p:blipFill>
            <p:spPr>
              <a:xfrm>
                <a:off x="9395118" y="648292"/>
                <a:ext cx="36000" cy="216000"/>
              </a:xfrm>
              <a:prstGeom prst="rect">
                <a:avLst/>
              </a:prstGeom>
            </p:spPr>
          </p:pic>
        </mc:Fallback>
      </mc:AlternateContent>
    </p:spTree>
    <p:extLst>
      <p:ext uri="{BB962C8B-B14F-4D97-AF65-F5344CB8AC3E}">
        <p14:creationId xmlns:p14="http://schemas.microsoft.com/office/powerpoint/2010/main" val="69001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899872-3305-B843-BAFA-303F141F854C}"/>
              </a:ext>
            </a:extLst>
          </p:cNvPr>
          <p:cNvSpPr/>
          <p:nvPr/>
        </p:nvSpPr>
        <p:spPr>
          <a:xfrm>
            <a:off x="1284514" y="322108"/>
            <a:ext cx="8360229" cy="646331"/>
          </a:xfrm>
          <a:prstGeom prst="rect">
            <a:avLst/>
          </a:prstGeom>
        </p:spPr>
        <p:txBody>
          <a:bodyPr wrap="square">
            <a:spAutoFit/>
          </a:bodyPr>
          <a:lstStyle/>
          <a:p>
            <a:pPr algn="ctr"/>
            <a:r>
              <a:rPr lang="en-GB" dirty="0">
                <a:solidFill>
                  <a:srgbClr val="2F1A14"/>
                </a:solidFill>
                <a:effectLst/>
                <a:latin typeface="Palatino" pitchFamily="2" charset="77"/>
              </a:rPr>
              <a:t>Understanding Quranic terms which describe inward faculties that every </a:t>
            </a:r>
            <a:r>
              <a:rPr lang="en-GB" i="1" dirty="0" err="1">
                <a:solidFill>
                  <a:srgbClr val="2F1A14"/>
                </a:solidFill>
                <a:latin typeface="Palatino" pitchFamily="2" charset="77"/>
              </a:rPr>
              <a:t>Insān’s</a:t>
            </a:r>
            <a:r>
              <a:rPr lang="en-GB" i="1" dirty="0">
                <a:solidFill>
                  <a:srgbClr val="2F1A14"/>
                </a:solidFill>
                <a:latin typeface="Palatino" pitchFamily="2" charset="77"/>
              </a:rPr>
              <a:t> </a:t>
            </a:r>
            <a:r>
              <a:rPr lang="en-GB" dirty="0">
                <a:solidFill>
                  <a:srgbClr val="2F1A14"/>
                </a:solidFill>
                <a:effectLst/>
                <a:latin typeface="Palatino" pitchFamily="2" charset="77"/>
              </a:rPr>
              <a:t>human being has and how they </a:t>
            </a:r>
            <a:r>
              <a:rPr lang="en-GB" dirty="0">
                <a:solidFill>
                  <a:srgbClr val="2F1A14"/>
                </a:solidFill>
                <a:latin typeface="Palatino" pitchFamily="2" charset="77"/>
              </a:rPr>
              <a:t>inform the </a:t>
            </a:r>
            <a:r>
              <a:rPr lang="en-GB" i="1" dirty="0" err="1">
                <a:solidFill>
                  <a:srgbClr val="2F1A14"/>
                </a:solidFill>
                <a:latin typeface="Palatino" pitchFamily="2" charset="77"/>
              </a:rPr>
              <a:t>Insān’s</a:t>
            </a:r>
            <a:r>
              <a:rPr lang="en-GB" i="1" dirty="0">
                <a:solidFill>
                  <a:srgbClr val="2F1A14"/>
                </a:solidFill>
                <a:latin typeface="Palatino" pitchFamily="2" charset="77"/>
              </a:rPr>
              <a:t> </a:t>
            </a:r>
            <a:r>
              <a:rPr lang="en-GB" dirty="0">
                <a:solidFill>
                  <a:srgbClr val="2F1A14"/>
                </a:solidFill>
                <a:latin typeface="Palatino" pitchFamily="2" charset="77"/>
              </a:rPr>
              <a:t>cognitive make up</a:t>
            </a:r>
            <a:r>
              <a:rPr lang="en-GB" i="1" dirty="0">
                <a:solidFill>
                  <a:srgbClr val="2F1A14"/>
                </a:solidFill>
                <a:latin typeface="Palatino" pitchFamily="2" charset="77"/>
              </a:rPr>
              <a:t> </a:t>
            </a:r>
            <a:r>
              <a:rPr lang="en-GB" dirty="0">
                <a:solidFill>
                  <a:srgbClr val="2F1A14"/>
                </a:solidFill>
                <a:latin typeface="Palatino" pitchFamily="2" charset="77"/>
              </a:rPr>
              <a:t> </a:t>
            </a:r>
            <a:r>
              <a:rPr lang="en-GB" dirty="0">
                <a:solidFill>
                  <a:srgbClr val="2F1A14"/>
                </a:solidFill>
                <a:effectLst/>
                <a:latin typeface="Palatino" pitchFamily="2" charset="77"/>
              </a:rPr>
              <a:t>:</a:t>
            </a:r>
          </a:p>
        </p:txBody>
      </p:sp>
      <p:sp>
        <p:nvSpPr>
          <p:cNvPr id="2" name="Rectangle 1">
            <a:extLst>
              <a:ext uri="{FF2B5EF4-FFF2-40B4-BE49-F238E27FC236}">
                <a16:creationId xmlns:a16="http://schemas.microsoft.com/office/drawing/2014/main" id="{0319F323-A8F5-3149-9B22-256747F3468E}"/>
              </a:ext>
            </a:extLst>
          </p:cNvPr>
          <p:cNvSpPr/>
          <p:nvPr/>
        </p:nvSpPr>
        <p:spPr>
          <a:xfrm>
            <a:off x="576943" y="1696722"/>
            <a:ext cx="7228114" cy="2308324"/>
          </a:xfrm>
          <a:prstGeom prst="rect">
            <a:avLst/>
          </a:prstGeom>
        </p:spPr>
        <p:txBody>
          <a:bodyPr wrap="square">
            <a:spAutoFit/>
          </a:bodyPr>
          <a:lstStyle/>
          <a:p>
            <a:r>
              <a:rPr lang="ar-SA" dirty="0">
                <a:solidFill>
                  <a:srgbClr val="2F1A14"/>
                </a:solidFill>
                <a:latin typeface="Palatino" pitchFamily="2" charset="77"/>
              </a:rPr>
              <a:t> </a:t>
            </a:r>
            <a:r>
              <a:rPr lang="ar-SA" dirty="0">
                <a:solidFill>
                  <a:srgbClr val="2F1A14"/>
                </a:solidFill>
                <a:latin typeface="Geeza Pro" panose="02000400000000000000" pitchFamily="2" charset="-78"/>
                <a:cs typeface="Geeza Pro" panose="02000400000000000000" pitchFamily="2" charset="-78"/>
              </a:rPr>
              <a:t>قلب</a:t>
            </a:r>
            <a:r>
              <a:rPr lang="ar-SA" dirty="0">
                <a:solidFill>
                  <a:srgbClr val="2F1A14"/>
                </a:solidFill>
                <a:latin typeface="Palatino" pitchFamily="2" charset="77"/>
              </a:rPr>
              <a:t>  </a:t>
            </a:r>
            <a:r>
              <a:rPr lang="en-GB" dirty="0">
                <a:solidFill>
                  <a:srgbClr val="2F1A14"/>
                </a:solidFill>
                <a:latin typeface="Palatino" pitchFamily="2" charset="77"/>
              </a:rPr>
              <a:t>heart : Occurs 132 times in the Quran</a:t>
            </a:r>
          </a:p>
          <a:p>
            <a:br>
              <a:rPr lang="en-GB" dirty="0">
                <a:solidFill>
                  <a:srgbClr val="2F1A14"/>
                </a:solidFill>
                <a:latin typeface="Palatino" pitchFamily="2" charset="77"/>
              </a:rPr>
            </a:br>
            <a:r>
              <a:rPr lang="ar-SA" dirty="0">
                <a:solidFill>
                  <a:srgbClr val="2F1A14"/>
                </a:solidFill>
                <a:latin typeface="Geeza Pro" panose="02000400000000000000" pitchFamily="2" charset="-78"/>
                <a:cs typeface="Geeza Pro" panose="02000400000000000000" pitchFamily="2" charset="-78"/>
              </a:rPr>
              <a:t>روح</a:t>
            </a:r>
            <a:r>
              <a:rPr lang="ar-SA" dirty="0">
                <a:solidFill>
                  <a:srgbClr val="2F1A14"/>
                </a:solidFill>
                <a:latin typeface="Palatino" pitchFamily="2" charset="77"/>
              </a:rPr>
              <a:t>  </a:t>
            </a:r>
            <a:r>
              <a:rPr lang="en-GB" dirty="0">
                <a:solidFill>
                  <a:srgbClr val="2F1A14"/>
                </a:solidFill>
                <a:latin typeface="Palatino" pitchFamily="2" charset="77"/>
              </a:rPr>
              <a:t> spirit : Occurs 21 times in the Quran</a:t>
            </a:r>
          </a:p>
          <a:p>
            <a:endParaRPr lang="en-GB" dirty="0">
              <a:solidFill>
                <a:srgbClr val="2F1A14"/>
              </a:solidFill>
              <a:latin typeface="Palatino" pitchFamily="2" charset="77"/>
            </a:endParaRPr>
          </a:p>
          <a:p>
            <a:r>
              <a:rPr lang="ar-SA" dirty="0">
                <a:solidFill>
                  <a:srgbClr val="2F1A14"/>
                </a:solidFill>
                <a:latin typeface="Palatino" pitchFamily="2" charset="77"/>
              </a:rPr>
              <a:t>نفس </a:t>
            </a:r>
            <a:r>
              <a:rPr lang="en-US" dirty="0">
                <a:solidFill>
                  <a:srgbClr val="2F1A14"/>
                </a:solidFill>
                <a:latin typeface="Palatino" pitchFamily="2" charset="77"/>
              </a:rPr>
              <a:t>  soul:  </a:t>
            </a:r>
            <a:r>
              <a:rPr lang="en-GB" dirty="0">
                <a:solidFill>
                  <a:srgbClr val="2F1A14"/>
                </a:solidFill>
                <a:latin typeface="Palatino" pitchFamily="2" charset="77"/>
              </a:rPr>
              <a:t>Occurs 295 times in the Quran</a:t>
            </a:r>
          </a:p>
          <a:p>
            <a:endParaRPr lang="en-GB" dirty="0">
              <a:solidFill>
                <a:srgbClr val="2F1A14"/>
              </a:solidFill>
              <a:latin typeface="Palatino" pitchFamily="2" charset="77"/>
            </a:endParaRPr>
          </a:p>
          <a:p>
            <a:r>
              <a:rPr lang="ar-SA" dirty="0">
                <a:solidFill>
                  <a:srgbClr val="2F1A14"/>
                </a:solidFill>
                <a:latin typeface="Palatino" pitchFamily="2" charset="77"/>
              </a:rPr>
              <a:t>عقل </a:t>
            </a:r>
            <a:r>
              <a:rPr lang="en-US" dirty="0">
                <a:solidFill>
                  <a:srgbClr val="2F1A14"/>
                </a:solidFill>
                <a:latin typeface="Palatino" pitchFamily="2" charset="77"/>
              </a:rPr>
              <a:t> intellect:  Its verb occurs 49 times in the Quran</a:t>
            </a:r>
            <a:endParaRPr lang="en-GB" dirty="0">
              <a:solidFill>
                <a:srgbClr val="2F1A14"/>
              </a:solidFill>
              <a:latin typeface="Palatino" pitchFamily="2" charset="77"/>
            </a:endParaRPr>
          </a:p>
          <a:p>
            <a:endParaRPr lang="en-GB" dirty="0">
              <a:solidFill>
                <a:srgbClr val="2F1A14"/>
              </a:solidFill>
              <a:latin typeface="Palatino" pitchFamily="2" charset="77"/>
            </a:endParaRPr>
          </a:p>
        </p:txBody>
      </p:sp>
    </p:spTree>
    <p:extLst>
      <p:ext uri="{BB962C8B-B14F-4D97-AF65-F5344CB8AC3E}">
        <p14:creationId xmlns:p14="http://schemas.microsoft.com/office/powerpoint/2010/main" val="217514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BE25A1-9EF1-6346-A85B-D0EC164E377F}"/>
              </a:ext>
            </a:extLst>
          </p:cNvPr>
          <p:cNvSpPr/>
          <p:nvPr/>
        </p:nvSpPr>
        <p:spPr>
          <a:xfrm>
            <a:off x="671210" y="1123374"/>
            <a:ext cx="9582062" cy="4524315"/>
          </a:xfrm>
          <a:prstGeom prst="rect">
            <a:avLst/>
          </a:prstGeom>
        </p:spPr>
        <p:txBody>
          <a:bodyPr wrap="square">
            <a:spAutoFit/>
          </a:bodyPr>
          <a:lstStyle/>
          <a:p>
            <a:r>
              <a:rPr lang="ar-SA" dirty="0">
                <a:solidFill>
                  <a:srgbClr val="2F1A14"/>
                </a:solidFill>
                <a:latin typeface="Palatino" pitchFamily="2" charset="77"/>
              </a:rPr>
              <a:t> </a:t>
            </a:r>
            <a:r>
              <a:rPr lang="ar-SA" dirty="0">
                <a:solidFill>
                  <a:srgbClr val="2F1A14"/>
                </a:solidFill>
                <a:latin typeface="Geeza Pro" panose="02000400000000000000" pitchFamily="2" charset="-78"/>
                <a:cs typeface="Geeza Pro" panose="02000400000000000000" pitchFamily="2" charset="-78"/>
              </a:rPr>
              <a:t>قلب</a:t>
            </a:r>
            <a:r>
              <a:rPr lang="ar-SA" dirty="0">
                <a:solidFill>
                  <a:srgbClr val="2F1A14"/>
                </a:solidFill>
                <a:latin typeface="Palatino" pitchFamily="2" charset="77"/>
              </a:rPr>
              <a:t>  </a:t>
            </a:r>
            <a:r>
              <a:rPr lang="en-GB" dirty="0">
                <a:solidFill>
                  <a:srgbClr val="2F1A14"/>
                </a:solidFill>
                <a:latin typeface="Palatino" pitchFamily="2" charset="77"/>
              </a:rPr>
              <a:t>heart it refers to  two different things : </a:t>
            </a:r>
          </a:p>
          <a:p>
            <a:endParaRPr lang="en-GB" dirty="0">
              <a:solidFill>
                <a:srgbClr val="2F1A14"/>
              </a:solidFill>
              <a:latin typeface="Palatino" pitchFamily="2" charset="77"/>
            </a:endParaRPr>
          </a:p>
          <a:p>
            <a:pPr marL="342900" indent="-342900">
              <a:buAutoNum type="arabicPeriod"/>
            </a:pPr>
            <a:r>
              <a:rPr lang="en-GB" dirty="0">
                <a:solidFill>
                  <a:srgbClr val="2F1A14"/>
                </a:solidFill>
                <a:latin typeface="Palatino" pitchFamily="2" charset="77"/>
              </a:rPr>
              <a:t>The physical organ that circulates blood around the body, and is found in other creatures, for our purpose this is not what we are concerned with. </a:t>
            </a:r>
          </a:p>
          <a:p>
            <a:pPr marL="342900" indent="-342900">
              <a:buAutoNum type="arabicPeriod"/>
            </a:pPr>
            <a:endParaRPr lang="en-GB" dirty="0">
              <a:solidFill>
                <a:srgbClr val="2F1A14"/>
              </a:solidFill>
              <a:latin typeface="Palatino" pitchFamily="2" charset="77"/>
            </a:endParaRPr>
          </a:p>
          <a:p>
            <a:pPr marL="342900" indent="-342900">
              <a:buAutoNum type="arabicPeriod"/>
            </a:pPr>
            <a:r>
              <a:rPr lang="en-GB" dirty="0">
                <a:solidFill>
                  <a:srgbClr val="2F1A14"/>
                </a:solidFill>
                <a:latin typeface="Palatino" pitchFamily="2" charset="77"/>
              </a:rPr>
              <a:t> A lordly,  subtle  spiritual faculty that perceives, knows and cognizes, and is attached to the physical heart. God addresses this faculty, it is that which is tormented, punished and sought out. – and rewarded, forgiven and given a felicitous outcome. </a:t>
            </a:r>
          </a:p>
          <a:p>
            <a:br>
              <a:rPr lang="en-GB" dirty="0">
                <a:solidFill>
                  <a:srgbClr val="2F1A14"/>
                </a:solidFill>
                <a:latin typeface="Palatino" pitchFamily="2" charset="77"/>
              </a:rPr>
            </a:br>
            <a:r>
              <a:rPr lang="ar-SA" dirty="0">
                <a:solidFill>
                  <a:srgbClr val="2F1A14"/>
                </a:solidFill>
                <a:latin typeface="Geeza Pro" panose="02000400000000000000" pitchFamily="2" charset="-78"/>
                <a:cs typeface="Geeza Pro" panose="02000400000000000000" pitchFamily="2" charset="-78"/>
              </a:rPr>
              <a:t>روح</a:t>
            </a:r>
            <a:r>
              <a:rPr lang="ar-SA" dirty="0">
                <a:solidFill>
                  <a:srgbClr val="2F1A14"/>
                </a:solidFill>
                <a:latin typeface="Palatino" pitchFamily="2" charset="77"/>
              </a:rPr>
              <a:t>  </a:t>
            </a:r>
            <a:r>
              <a:rPr lang="en-GB" dirty="0">
                <a:solidFill>
                  <a:srgbClr val="2F1A14"/>
                </a:solidFill>
                <a:latin typeface="Palatino" pitchFamily="2" charset="77"/>
              </a:rPr>
              <a:t> spirit it refers to  two different things :</a:t>
            </a:r>
          </a:p>
          <a:p>
            <a:r>
              <a:rPr lang="en-GB" dirty="0">
                <a:solidFill>
                  <a:srgbClr val="2F1A14"/>
                </a:solidFill>
                <a:latin typeface="Palatino" pitchFamily="2" charset="77"/>
              </a:rPr>
              <a:t> </a:t>
            </a:r>
          </a:p>
          <a:p>
            <a:pPr marL="342900" indent="-342900">
              <a:buAutoNum type="arabicPeriod"/>
            </a:pPr>
            <a:r>
              <a:rPr lang="en-GB" dirty="0">
                <a:solidFill>
                  <a:srgbClr val="2F1A14"/>
                </a:solidFill>
                <a:latin typeface="Palatino" pitchFamily="2" charset="77"/>
              </a:rPr>
              <a:t>Is a subtle entity situated in the centre of the physical heart that inhabits  and spreads throughout the entire body bringing the light of life to the organs. </a:t>
            </a:r>
          </a:p>
          <a:p>
            <a:pPr marL="342900" indent="-342900">
              <a:buAutoNum type="arabicPeriod"/>
            </a:pPr>
            <a:endParaRPr lang="en-GB" dirty="0">
              <a:solidFill>
                <a:srgbClr val="2F1A14"/>
              </a:solidFill>
              <a:latin typeface="Palatino" pitchFamily="2" charset="77"/>
            </a:endParaRPr>
          </a:p>
          <a:p>
            <a:pPr marL="342900" indent="-342900">
              <a:buAutoNum type="arabicPeriod"/>
            </a:pPr>
            <a:r>
              <a:rPr lang="en-GB" dirty="0">
                <a:solidFill>
                  <a:srgbClr val="2F1A14"/>
                </a:solidFill>
                <a:latin typeface="Palatino" pitchFamily="2" charset="77"/>
              </a:rPr>
              <a:t> Its second meaning is like the second meaning for the heart. </a:t>
            </a:r>
          </a:p>
          <a:p>
            <a:endParaRPr lang="en-US" dirty="0">
              <a:solidFill>
                <a:srgbClr val="2F1A14"/>
              </a:solidFill>
              <a:latin typeface="Palatino" pitchFamily="2" charset="77"/>
            </a:endParaRPr>
          </a:p>
        </p:txBody>
      </p:sp>
      <p:sp>
        <p:nvSpPr>
          <p:cNvPr id="3" name="Rectangle 2">
            <a:extLst>
              <a:ext uri="{FF2B5EF4-FFF2-40B4-BE49-F238E27FC236}">
                <a16:creationId xmlns:a16="http://schemas.microsoft.com/office/drawing/2014/main" id="{26A44056-AD0E-CA48-AF07-91D723E0F8A8}"/>
              </a:ext>
            </a:extLst>
          </p:cNvPr>
          <p:cNvSpPr/>
          <p:nvPr/>
        </p:nvSpPr>
        <p:spPr>
          <a:xfrm>
            <a:off x="671210" y="260502"/>
            <a:ext cx="8766706" cy="369332"/>
          </a:xfrm>
          <a:prstGeom prst="rect">
            <a:avLst/>
          </a:prstGeom>
        </p:spPr>
        <p:txBody>
          <a:bodyPr wrap="square">
            <a:spAutoFit/>
          </a:bodyPr>
          <a:lstStyle/>
          <a:p>
            <a:r>
              <a:rPr lang="en-GB" dirty="0">
                <a:solidFill>
                  <a:srgbClr val="2F1A14"/>
                </a:solidFill>
                <a:latin typeface="Palatino" pitchFamily="2" charset="77"/>
              </a:rPr>
              <a:t>al-</a:t>
            </a:r>
            <a:r>
              <a:rPr lang="en-GB" dirty="0" err="1">
                <a:solidFill>
                  <a:srgbClr val="2F1A14"/>
                </a:solidFill>
                <a:latin typeface="Palatino" pitchFamily="2" charset="77"/>
              </a:rPr>
              <a:t>Ghāzalī</a:t>
            </a:r>
            <a:r>
              <a:rPr lang="en-GB" dirty="0">
                <a:solidFill>
                  <a:srgbClr val="2F1A14"/>
                </a:solidFill>
                <a:latin typeface="Palatino" pitchFamily="2" charset="77"/>
              </a:rPr>
              <a:t> ‘s  explanation on terms particular to our cognitive make up:    </a:t>
            </a:r>
            <a:endParaRPr lang="en-US" dirty="0"/>
          </a:p>
        </p:txBody>
      </p:sp>
    </p:spTree>
    <p:extLst>
      <p:ext uri="{BB962C8B-B14F-4D97-AF65-F5344CB8AC3E}">
        <p14:creationId xmlns:p14="http://schemas.microsoft.com/office/powerpoint/2010/main" val="1786832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6707</TotalTime>
  <Words>8422</Words>
  <Application>Microsoft Macintosh PowerPoint</Application>
  <PresentationFormat>Widescreen</PresentationFormat>
  <Paragraphs>583</Paragraphs>
  <Slides>15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Geeza Pro</vt:lpstr>
      <vt:lpstr>Palatino</vt:lpstr>
      <vt:lpstr>Papyrus</vt:lpstr>
      <vt:lpstr>Scheherazade-AAT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SAQIB MAHMOOD</dc:creator>
  <cp:lastModifiedBy>SAQIB MAHMOOD</cp:lastModifiedBy>
  <cp:revision>52</cp:revision>
  <dcterms:created xsi:type="dcterms:W3CDTF">2020-10-08T16:49:06Z</dcterms:created>
  <dcterms:modified xsi:type="dcterms:W3CDTF">2021-11-06T11:00:03Z</dcterms:modified>
</cp:coreProperties>
</file>