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4466"/>
    <p:restoredTop sz="96197"/>
  </p:normalViewPr>
  <p:slideViewPr>
    <p:cSldViewPr snapToGrid="0" snapToObjects="1">
      <p:cViewPr varScale="1">
        <p:scale>
          <a:sx n="157" d="100"/>
          <a:sy n="157" d="100"/>
        </p:scale>
        <p:origin x="1224"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E05108-221F-5247-A9CA-B6FB64442115}"/>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558CC0C8-264F-054D-B4F6-83C1B88C788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FCAA9668-F814-1843-A2C1-1B3A67FDE9B9}"/>
              </a:ext>
            </a:extLst>
          </p:cNvPr>
          <p:cNvSpPr>
            <a:spLocks noGrp="1"/>
          </p:cNvSpPr>
          <p:nvPr>
            <p:ph type="dt" sz="half" idx="10"/>
          </p:nvPr>
        </p:nvSpPr>
        <p:spPr/>
        <p:txBody>
          <a:bodyPr/>
          <a:lstStyle/>
          <a:p>
            <a:fld id="{EBF4A733-6124-4240-A783-DA6A470E3760}" type="datetimeFigureOut">
              <a:rPr lang="en-US" smtClean="0"/>
              <a:t>2/12/22</a:t>
            </a:fld>
            <a:endParaRPr lang="en-US"/>
          </a:p>
        </p:txBody>
      </p:sp>
      <p:sp>
        <p:nvSpPr>
          <p:cNvPr id="5" name="Footer Placeholder 4">
            <a:extLst>
              <a:ext uri="{FF2B5EF4-FFF2-40B4-BE49-F238E27FC236}">
                <a16:creationId xmlns:a16="http://schemas.microsoft.com/office/drawing/2014/main" id="{30BF4C00-1BE9-2441-B9C3-55A12A667B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BBC3DD-550D-7744-ADED-59E5099EB13A}"/>
              </a:ext>
            </a:extLst>
          </p:cNvPr>
          <p:cNvSpPr>
            <a:spLocks noGrp="1"/>
          </p:cNvSpPr>
          <p:nvPr>
            <p:ph type="sldNum" sz="quarter" idx="12"/>
          </p:nvPr>
        </p:nvSpPr>
        <p:spPr/>
        <p:txBody>
          <a:bodyPr/>
          <a:lstStyle/>
          <a:p>
            <a:fld id="{7CD315C5-A6EF-F246-986B-E586698875BA}" type="slidenum">
              <a:rPr lang="en-US" smtClean="0"/>
              <a:t>‹#›</a:t>
            </a:fld>
            <a:endParaRPr lang="en-US"/>
          </a:p>
        </p:txBody>
      </p:sp>
    </p:spTree>
    <p:extLst>
      <p:ext uri="{BB962C8B-B14F-4D97-AF65-F5344CB8AC3E}">
        <p14:creationId xmlns:p14="http://schemas.microsoft.com/office/powerpoint/2010/main" val="361135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FFA902-9430-FE4F-BF9E-C06CB257F8F9}"/>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C7F4BE38-F09D-C644-BB45-CDBCBE36BED8}"/>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6EA2494-E633-F846-A740-B01F7CABAEBA}"/>
              </a:ext>
            </a:extLst>
          </p:cNvPr>
          <p:cNvSpPr>
            <a:spLocks noGrp="1"/>
          </p:cNvSpPr>
          <p:nvPr>
            <p:ph type="dt" sz="half" idx="10"/>
          </p:nvPr>
        </p:nvSpPr>
        <p:spPr/>
        <p:txBody>
          <a:bodyPr/>
          <a:lstStyle/>
          <a:p>
            <a:fld id="{EBF4A733-6124-4240-A783-DA6A470E3760}" type="datetimeFigureOut">
              <a:rPr lang="en-US" smtClean="0"/>
              <a:t>2/12/22</a:t>
            </a:fld>
            <a:endParaRPr lang="en-US"/>
          </a:p>
        </p:txBody>
      </p:sp>
      <p:sp>
        <p:nvSpPr>
          <p:cNvPr id="5" name="Footer Placeholder 4">
            <a:extLst>
              <a:ext uri="{FF2B5EF4-FFF2-40B4-BE49-F238E27FC236}">
                <a16:creationId xmlns:a16="http://schemas.microsoft.com/office/drawing/2014/main" id="{9ED78BA9-EB40-EF40-8B1B-196A3BA254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3648A5-0A95-0A47-B24A-4FCAE44651D8}"/>
              </a:ext>
            </a:extLst>
          </p:cNvPr>
          <p:cNvSpPr>
            <a:spLocks noGrp="1"/>
          </p:cNvSpPr>
          <p:nvPr>
            <p:ph type="sldNum" sz="quarter" idx="12"/>
          </p:nvPr>
        </p:nvSpPr>
        <p:spPr/>
        <p:txBody>
          <a:bodyPr/>
          <a:lstStyle/>
          <a:p>
            <a:fld id="{7CD315C5-A6EF-F246-986B-E586698875BA}" type="slidenum">
              <a:rPr lang="en-US" smtClean="0"/>
              <a:t>‹#›</a:t>
            </a:fld>
            <a:endParaRPr lang="en-US"/>
          </a:p>
        </p:txBody>
      </p:sp>
    </p:spTree>
    <p:extLst>
      <p:ext uri="{BB962C8B-B14F-4D97-AF65-F5344CB8AC3E}">
        <p14:creationId xmlns:p14="http://schemas.microsoft.com/office/powerpoint/2010/main" val="27453617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BF2797C-9409-134F-A6B0-FB6B868199EE}"/>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D18CB4D7-7790-BA4C-B012-717AA7BC8E34}"/>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599DE10-E429-7148-B550-8B6628B4CA22}"/>
              </a:ext>
            </a:extLst>
          </p:cNvPr>
          <p:cNvSpPr>
            <a:spLocks noGrp="1"/>
          </p:cNvSpPr>
          <p:nvPr>
            <p:ph type="dt" sz="half" idx="10"/>
          </p:nvPr>
        </p:nvSpPr>
        <p:spPr/>
        <p:txBody>
          <a:bodyPr/>
          <a:lstStyle/>
          <a:p>
            <a:fld id="{EBF4A733-6124-4240-A783-DA6A470E3760}" type="datetimeFigureOut">
              <a:rPr lang="en-US" smtClean="0"/>
              <a:t>2/12/22</a:t>
            </a:fld>
            <a:endParaRPr lang="en-US"/>
          </a:p>
        </p:txBody>
      </p:sp>
      <p:sp>
        <p:nvSpPr>
          <p:cNvPr id="5" name="Footer Placeholder 4">
            <a:extLst>
              <a:ext uri="{FF2B5EF4-FFF2-40B4-BE49-F238E27FC236}">
                <a16:creationId xmlns:a16="http://schemas.microsoft.com/office/drawing/2014/main" id="{B9B129F8-E990-F34B-9F2D-B287F7BA3D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2F5C94-CC7A-0C4D-9D8E-42FBFA1ABE26}"/>
              </a:ext>
            </a:extLst>
          </p:cNvPr>
          <p:cNvSpPr>
            <a:spLocks noGrp="1"/>
          </p:cNvSpPr>
          <p:nvPr>
            <p:ph type="sldNum" sz="quarter" idx="12"/>
          </p:nvPr>
        </p:nvSpPr>
        <p:spPr/>
        <p:txBody>
          <a:bodyPr/>
          <a:lstStyle/>
          <a:p>
            <a:fld id="{7CD315C5-A6EF-F246-986B-E586698875BA}" type="slidenum">
              <a:rPr lang="en-US" smtClean="0"/>
              <a:t>‹#›</a:t>
            </a:fld>
            <a:endParaRPr lang="en-US"/>
          </a:p>
        </p:txBody>
      </p:sp>
    </p:spTree>
    <p:extLst>
      <p:ext uri="{BB962C8B-B14F-4D97-AF65-F5344CB8AC3E}">
        <p14:creationId xmlns:p14="http://schemas.microsoft.com/office/powerpoint/2010/main" val="30573081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3E08A-62B4-F145-96CC-66FC0C983DDB}"/>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4B4F0BA3-8F78-4247-8EF2-DA12BBD6D765}"/>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6445566-5AFD-E149-9548-BA262B26ED23}"/>
              </a:ext>
            </a:extLst>
          </p:cNvPr>
          <p:cNvSpPr>
            <a:spLocks noGrp="1"/>
          </p:cNvSpPr>
          <p:nvPr>
            <p:ph type="dt" sz="half" idx="10"/>
          </p:nvPr>
        </p:nvSpPr>
        <p:spPr/>
        <p:txBody>
          <a:bodyPr/>
          <a:lstStyle/>
          <a:p>
            <a:fld id="{EBF4A733-6124-4240-A783-DA6A470E3760}" type="datetimeFigureOut">
              <a:rPr lang="en-US" smtClean="0"/>
              <a:t>2/12/22</a:t>
            </a:fld>
            <a:endParaRPr lang="en-US"/>
          </a:p>
        </p:txBody>
      </p:sp>
      <p:sp>
        <p:nvSpPr>
          <p:cNvPr id="5" name="Footer Placeholder 4">
            <a:extLst>
              <a:ext uri="{FF2B5EF4-FFF2-40B4-BE49-F238E27FC236}">
                <a16:creationId xmlns:a16="http://schemas.microsoft.com/office/drawing/2014/main" id="{48491916-F162-3145-9552-C143E0C8C9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76207B-6117-3941-9B70-223853BCEECC}"/>
              </a:ext>
            </a:extLst>
          </p:cNvPr>
          <p:cNvSpPr>
            <a:spLocks noGrp="1"/>
          </p:cNvSpPr>
          <p:nvPr>
            <p:ph type="sldNum" sz="quarter" idx="12"/>
          </p:nvPr>
        </p:nvSpPr>
        <p:spPr/>
        <p:txBody>
          <a:bodyPr/>
          <a:lstStyle/>
          <a:p>
            <a:fld id="{7CD315C5-A6EF-F246-986B-E586698875BA}" type="slidenum">
              <a:rPr lang="en-US" smtClean="0"/>
              <a:t>‹#›</a:t>
            </a:fld>
            <a:endParaRPr lang="en-US"/>
          </a:p>
        </p:txBody>
      </p:sp>
    </p:spTree>
    <p:extLst>
      <p:ext uri="{BB962C8B-B14F-4D97-AF65-F5344CB8AC3E}">
        <p14:creationId xmlns:p14="http://schemas.microsoft.com/office/powerpoint/2010/main" val="1751715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D2EFF5-5B48-9947-94DC-909C71F29417}"/>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D2E76944-0353-8C44-993E-AD75F6BEB6D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5E0AF308-AC1D-284D-9A34-C211863195F8}"/>
              </a:ext>
            </a:extLst>
          </p:cNvPr>
          <p:cNvSpPr>
            <a:spLocks noGrp="1"/>
          </p:cNvSpPr>
          <p:nvPr>
            <p:ph type="dt" sz="half" idx="10"/>
          </p:nvPr>
        </p:nvSpPr>
        <p:spPr/>
        <p:txBody>
          <a:bodyPr/>
          <a:lstStyle/>
          <a:p>
            <a:fld id="{EBF4A733-6124-4240-A783-DA6A470E3760}" type="datetimeFigureOut">
              <a:rPr lang="en-US" smtClean="0"/>
              <a:t>2/12/22</a:t>
            </a:fld>
            <a:endParaRPr lang="en-US"/>
          </a:p>
        </p:txBody>
      </p:sp>
      <p:sp>
        <p:nvSpPr>
          <p:cNvPr id="5" name="Footer Placeholder 4">
            <a:extLst>
              <a:ext uri="{FF2B5EF4-FFF2-40B4-BE49-F238E27FC236}">
                <a16:creationId xmlns:a16="http://schemas.microsoft.com/office/drawing/2014/main" id="{D340F2DC-6FDD-1448-9670-F66414AB54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C7DF8E-85AA-B84B-904F-6174720566BB}"/>
              </a:ext>
            </a:extLst>
          </p:cNvPr>
          <p:cNvSpPr>
            <a:spLocks noGrp="1"/>
          </p:cNvSpPr>
          <p:nvPr>
            <p:ph type="sldNum" sz="quarter" idx="12"/>
          </p:nvPr>
        </p:nvSpPr>
        <p:spPr/>
        <p:txBody>
          <a:bodyPr/>
          <a:lstStyle/>
          <a:p>
            <a:fld id="{7CD315C5-A6EF-F246-986B-E586698875BA}" type="slidenum">
              <a:rPr lang="en-US" smtClean="0"/>
              <a:t>‹#›</a:t>
            </a:fld>
            <a:endParaRPr lang="en-US"/>
          </a:p>
        </p:txBody>
      </p:sp>
    </p:spTree>
    <p:extLst>
      <p:ext uri="{BB962C8B-B14F-4D97-AF65-F5344CB8AC3E}">
        <p14:creationId xmlns:p14="http://schemas.microsoft.com/office/powerpoint/2010/main" val="873317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BBEAF-A87A-0146-84D2-A0F2CE4A0866}"/>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B4BF9E9F-EC3C-674A-85B8-67D862EED467}"/>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81D50744-B741-714F-BD7B-AD73F2C7E966}"/>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0A82E6C5-CD00-864F-8BD5-C9165BCD84BB}"/>
              </a:ext>
            </a:extLst>
          </p:cNvPr>
          <p:cNvSpPr>
            <a:spLocks noGrp="1"/>
          </p:cNvSpPr>
          <p:nvPr>
            <p:ph type="dt" sz="half" idx="10"/>
          </p:nvPr>
        </p:nvSpPr>
        <p:spPr/>
        <p:txBody>
          <a:bodyPr/>
          <a:lstStyle/>
          <a:p>
            <a:fld id="{EBF4A733-6124-4240-A783-DA6A470E3760}" type="datetimeFigureOut">
              <a:rPr lang="en-US" smtClean="0"/>
              <a:t>2/12/22</a:t>
            </a:fld>
            <a:endParaRPr lang="en-US"/>
          </a:p>
        </p:txBody>
      </p:sp>
      <p:sp>
        <p:nvSpPr>
          <p:cNvPr id="6" name="Footer Placeholder 5">
            <a:extLst>
              <a:ext uri="{FF2B5EF4-FFF2-40B4-BE49-F238E27FC236}">
                <a16:creationId xmlns:a16="http://schemas.microsoft.com/office/drawing/2014/main" id="{C1F75DA0-95EA-FC41-9CE1-17D9179A060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258BC18-44F5-534E-9BC6-08F67A65C4B2}"/>
              </a:ext>
            </a:extLst>
          </p:cNvPr>
          <p:cNvSpPr>
            <a:spLocks noGrp="1"/>
          </p:cNvSpPr>
          <p:nvPr>
            <p:ph type="sldNum" sz="quarter" idx="12"/>
          </p:nvPr>
        </p:nvSpPr>
        <p:spPr/>
        <p:txBody>
          <a:bodyPr/>
          <a:lstStyle/>
          <a:p>
            <a:fld id="{7CD315C5-A6EF-F246-986B-E586698875BA}" type="slidenum">
              <a:rPr lang="en-US" smtClean="0"/>
              <a:t>‹#›</a:t>
            </a:fld>
            <a:endParaRPr lang="en-US"/>
          </a:p>
        </p:txBody>
      </p:sp>
    </p:spTree>
    <p:extLst>
      <p:ext uri="{BB962C8B-B14F-4D97-AF65-F5344CB8AC3E}">
        <p14:creationId xmlns:p14="http://schemas.microsoft.com/office/powerpoint/2010/main" val="3965232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342F7A-A77C-C340-ACC5-118B5DC43016}"/>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5856F7F5-F34E-1941-BBC9-C71BC34E809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11045B19-2740-4343-8B21-82C581569F63}"/>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55E58549-B37B-EE46-8603-17B1EE5F61E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EFD194B3-5DB5-D042-825C-352595AF68FE}"/>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3469CD89-704B-4242-94D0-109F74264819}"/>
              </a:ext>
            </a:extLst>
          </p:cNvPr>
          <p:cNvSpPr>
            <a:spLocks noGrp="1"/>
          </p:cNvSpPr>
          <p:nvPr>
            <p:ph type="dt" sz="half" idx="10"/>
          </p:nvPr>
        </p:nvSpPr>
        <p:spPr/>
        <p:txBody>
          <a:bodyPr/>
          <a:lstStyle/>
          <a:p>
            <a:fld id="{EBF4A733-6124-4240-A783-DA6A470E3760}" type="datetimeFigureOut">
              <a:rPr lang="en-US" smtClean="0"/>
              <a:t>2/12/22</a:t>
            </a:fld>
            <a:endParaRPr lang="en-US"/>
          </a:p>
        </p:txBody>
      </p:sp>
      <p:sp>
        <p:nvSpPr>
          <p:cNvPr id="8" name="Footer Placeholder 7">
            <a:extLst>
              <a:ext uri="{FF2B5EF4-FFF2-40B4-BE49-F238E27FC236}">
                <a16:creationId xmlns:a16="http://schemas.microsoft.com/office/drawing/2014/main" id="{37BACECB-CAF7-AA49-AC38-749FDAB8F28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1B5F124-EC24-B94B-86B3-B3CECA47496B}"/>
              </a:ext>
            </a:extLst>
          </p:cNvPr>
          <p:cNvSpPr>
            <a:spLocks noGrp="1"/>
          </p:cNvSpPr>
          <p:nvPr>
            <p:ph type="sldNum" sz="quarter" idx="12"/>
          </p:nvPr>
        </p:nvSpPr>
        <p:spPr/>
        <p:txBody>
          <a:bodyPr/>
          <a:lstStyle/>
          <a:p>
            <a:fld id="{7CD315C5-A6EF-F246-986B-E586698875BA}" type="slidenum">
              <a:rPr lang="en-US" smtClean="0"/>
              <a:t>‹#›</a:t>
            </a:fld>
            <a:endParaRPr lang="en-US"/>
          </a:p>
        </p:txBody>
      </p:sp>
    </p:spTree>
    <p:extLst>
      <p:ext uri="{BB962C8B-B14F-4D97-AF65-F5344CB8AC3E}">
        <p14:creationId xmlns:p14="http://schemas.microsoft.com/office/powerpoint/2010/main" val="2033538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1732C-D5DF-CF42-9AD0-97DE7E901253}"/>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F98488BE-9430-E744-8ADC-92C2713F5C1B}"/>
              </a:ext>
            </a:extLst>
          </p:cNvPr>
          <p:cNvSpPr>
            <a:spLocks noGrp="1"/>
          </p:cNvSpPr>
          <p:nvPr>
            <p:ph type="dt" sz="half" idx="10"/>
          </p:nvPr>
        </p:nvSpPr>
        <p:spPr/>
        <p:txBody>
          <a:bodyPr/>
          <a:lstStyle/>
          <a:p>
            <a:fld id="{EBF4A733-6124-4240-A783-DA6A470E3760}" type="datetimeFigureOut">
              <a:rPr lang="en-US" smtClean="0"/>
              <a:t>2/12/22</a:t>
            </a:fld>
            <a:endParaRPr lang="en-US"/>
          </a:p>
        </p:txBody>
      </p:sp>
      <p:sp>
        <p:nvSpPr>
          <p:cNvPr id="4" name="Footer Placeholder 3">
            <a:extLst>
              <a:ext uri="{FF2B5EF4-FFF2-40B4-BE49-F238E27FC236}">
                <a16:creationId xmlns:a16="http://schemas.microsoft.com/office/drawing/2014/main" id="{41EBEF90-A054-C342-A45A-B025A291640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63F4F7F-F10C-434C-B7A7-DD51D81B9825}"/>
              </a:ext>
            </a:extLst>
          </p:cNvPr>
          <p:cNvSpPr>
            <a:spLocks noGrp="1"/>
          </p:cNvSpPr>
          <p:nvPr>
            <p:ph type="sldNum" sz="quarter" idx="12"/>
          </p:nvPr>
        </p:nvSpPr>
        <p:spPr/>
        <p:txBody>
          <a:bodyPr/>
          <a:lstStyle/>
          <a:p>
            <a:fld id="{7CD315C5-A6EF-F246-986B-E586698875BA}" type="slidenum">
              <a:rPr lang="en-US" smtClean="0"/>
              <a:t>‹#›</a:t>
            </a:fld>
            <a:endParaRPr lang="en-US"/>
          </a:p>
        </p:txBody>
      </p:sp>
    </p:spTree>
    <p:extLst>
      <p:ext uri="{BB962C8B-B14F-4D97-AF65-F5344CB8AC3E}">
        <p14:creationId xmlns:p14="http://schemas.microsoft.com/office/powerpoint/2010/main" val="2901412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3023290-73B7-0448-9426-EE38DB8964CD}"/>
              </a:ext>
            </a:extLst>
          </p:cNvPr>
          <p:cNvSpPr>
            <a:spLocks noGrp="1"/>
          </p:cNvSpPr>
          <p:nvPr>
            <p:ph type="dt" sz="half" idx="10"/>
          </p:nvPr>
        </p:nvSpPr>
        <p:spPr/>
        <p:txBody>
          <a:bodyPr/>
          <a:lstStyle/>
          <a:p>
            <a:fld id="{EBF4A733-6124-4240-A783-DA6A470E3760}" type="datetimeFigureOut">
              <a:rPr lang="en-US" smtClean="0"/>
              <a:t>2/12/22</a:t>
            </a:fld>
            <a:endParaRPr lang="en-US"/>
          </a:p>
        </p:txBody>
      </p:sp>
      <p:sp>
        <p:nvSpPr>
          <p:cNvPr id="3" name="Footer Placeholder 2">
            <a:extLst>
              <a:ext uri="{FF2B5EF4-FFF2-40B4-BE49-F238E27FC236}">
                <a16:creationId xmlns:a16="http://schemas.microsoft.com/office/drawing/2014/main" id="{DD70D87B-CBCD-7C41-BACD-121566E8401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FD9F114-9938-3845-87B1-2765CDF7AA75}"/>
              </a:ext>
            </a:extLst>
          </p:cNvPr>
          <p:cNvSpPr>
            <a:spLocks noGrp="1"/>
          </p:cNvSpPr>
          <p:nvPr>
            <p:ph type="sldNum" sz="quarter" idx="12"/>
          </p:nvPr>
        </p:nvSpPr>
        <p:spPr/>
        <p:txBody>
          <a:bodyPr/>
          <a:lstStyle/>
          <a:p>
            <a:fld id="{7CD315C5-A6EF-F246-986B-E586698875BA}" type="slidenum">
              <a:rPr lang="en-US" smtClean="0"/>
              <a:t>‹#›</a:t>
            </a:fld>
            <a:endParaRPr lang="en-US"/>
          </a:p>
        </p:txBody>
      </p:sp>
    </p:spTree>
    <p:extLst>
      <p:ext uri="{BB962C8B-B14F-4D97-AF65-F5344CB8AC3E}">
        <p14:creationId xmlns:p14="http://schemas.microsoft.com/office/powerpoint/2010/main" val="11891701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58D4E-292F-4A43-810C-1B917163D046}"/>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714A5AA4-C240-284E-8C37-4DA187E0090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8890B74E-CBBB-3443-B2AB-A04ECA464D8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A85B37EF-A7B2-B447-98C0-5E96B0DB58F8}"/>
              </a:ext>
            </a:extLst>
          </p:cNvPr>
          <p:cNvSpPr>
            <a:spLocks noGrp="1"/>
          </p:cNvSpPr>
          <p:nvPr>
            <p:ph type="dt" sz="half" idx="10"/>
          </p:nvPr>
        </p:nvSpPr>
        <p:spPr/>
        <p:txBody>
          <a:bodyPr/>
          <a:lstStyle/>
          <a:p>
            <a:fld id="{EBF4A733-6124-4240-A783-DA6A470E3760}" type="datetimeFigureOut">
              <a:rPr lang="en-US" smtClean="0"/>
              <a:t>2/12/22</a:t>
            </a:fld>
            <a:endParaRPr lang="en-US"/>
          </a:p>
        </p:txBody>
      </p:sp>
      <p:sp>
        <p:nvSpPr>
          <p:cNvPr id="6" name="Footer Placeholder 5">
            <a:extLst>
              <a:ext uri="{FF2B5EF4-FFF2-40B4-BE49-F238E27FC236}">
                <a16:creationId xmlns:a16="http://schemas.microsoft.com/office/drawing/2014/main" id="{DC6ED0B3-C7E3-6449-BA6E-98552CEFFDD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8D047D-B246-D244-9B5B-BCAE0C10BF4E}"/>
              </a:ext>
            </a:extLst>
          </p:cNvPr>
          <p:cNvSpPr>
            <a:spLocks noGrp="1"/>
          </p:cNvSpPr>
          <p:nvPr>
            <p:ph type="sldNum" sz="quarter" idx="12"/>
          </p:nvPr>
        </p:nvSpPr>
        <p:spPr/>
        <p:txBody>
          <a:bodyPr/>
          <a:lstStyle/>
          <a:p>
            <a:fld id="{7CD315C5-A6EF-F246-986B-E586698875BA}" type="slidenum">
              <a:rPr lang="en-US" smtClean="0"/>
              <a:t>‹#›</a:t>
            </a:fld>
            <a:endParaRPr lang="en-US"/>
          </a:p>
        </p:txBody>
      </p:sp>
    </p:spTree>
    <p:extLst>
      <p:ext uri="{BB962C8B-B14F-4D97-AF65-F5344CB8AC3E}">
        <p14:creationId xmlns:p14="http://schemas.microsoft.com/office/powerpoint/2010/main" val="39937053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FE2C7C-D1E4-F248-B11D-F4FA8EB3906D}"/>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2C9E6E8A-9676-2E4C-BF70-4544C454FF5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C7E0C3F-A66E-5146-8391-D843AEA2EB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84C841C8-BFDF-E244-A6F8-B591ADB0512E}"/>
              </a:ext>
            </a:extLst>
          </p:cNvPr>
          <p:cNvSpPr>
            <a:spLocks noGrp="1"/>
          </p:cNvSpPr>
          <p:nvPr>
            <p:ph type="dt" sz="half" idx="10"/>
          </p:nvPr>
        </p:nvSpPr>
        <p:spPr/>
        <p:txBody>
          <a:bodyPr/>
          <a:lstStyle/>
          <a:p>
            <a:fld id="{EBF4A733-6124-4240-A783-DA6A470E3760}" type="datetimeFigureOut">
              <a:rPr lang="en-US" smtClean="0"/>
              <a:t>2/12/22</a:t>
            </a:fld>
            <a:endParaRPr lang="en-US"/>
          </a:p>
        </p:txBody>
      </p:sp>
      <p:sp>
        <p:nvSpPr>
          <p:cNvPr id="6" name="Footer Placeholder 5">
            <a:extLst>
              <a:ext uri="{FF2B5EF4-FFF2-40B4-BE49-F238E27FC236}">
                <a16:creationId xmlns:a16="http://schemas.microsoft.com/office/drawing/2014/main" id="{EA019353-EE43-AC48-BCC3-0C199A7D86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98C1950-97C3-654A-AF5F-54C4FDDD3E2A}"/>
              </a:ext>
            </a:extLst>
          </p:cNvPr>
          <p:cNvSpPr>
            <a:spLocks noGrp="1"/>
          </p:cNvSpPr>
          <p:nvPr>
            <p:ph type="sldNum" sz="quarter" idx="12"/>
          </p:nvPr>
        </p:nvSpPr>
        <p:spPr/>
        <p:txBody>
          <a:bodyPr/>
          <a:lstStyle/>
          <a:p>
            <a:fld id="{7CD315C5-A6EF-F246-986B-E586698875BA}" type="slidenum">
              <a:rPr lang="en-US" smtClean="0"/>
              <a:t>‹#›</a:t>
            </a:fld>
            <a:endParaRPr lang="en-US"/>
          </a:p>
        </p:txBody>
      </p:sp>
    </p:spTree>
    <p:extLst>
      <p:ext uri="{BB962C8B-B14F-4D97-AF65-F5344CB8AC3E}">
        <p14:creationId xmlns:p14="http://schemas.microsoft.com/office/powerpoint/2010/main" val="1132593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990595D-6951-E24B-96A6-6C73D3FF711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72796B52-A874-7449-A832-D3B246B31DF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31573B2-3BFC-9B42-9DD5-279FCD87AA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F4A733-6124-4240-A783-DA6A470E3760}" type="datetimeFigureOut">
              <a:rPr lang="en-US" smtClean="0"/>
              <a:t>2/12/22</a:t>
            </a:fld>
            <a:endParaRPr lang="en-US"/>
          </a:p>
        </p:txBody>
      </p:sp>
      <p:sp>
        <p:nvSpPr>
          <p:cNvPr id="5" name="Footer Placeholder 4">
            <a:extLst>
              <a:ext uri="{FF2B5EF4-FFF2-40B4-BE49-F238E27FC236}">
                <a16:creationId xmlns:a16="http://schemas.microsoft.com/office/drawing/2014/main" id="{0409A411-80F7-3949-965C-CC29CEDE35F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0C59191-63E8-7D45-B09C-11945F561F2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D315C5-A6EF-F246-986B-E586698875BA}" type="slidenum">
              <a:rPr lang="en-US" smtClean="0"/>
              <a:t>‹#›</a:t>
            </a:fld>
            <a:endParaRPr lang="en-US"/>
          </a:p>
        </p:txBody>
      </p:sp>
    </p:spTree>
    <p:extLst>
      <p:ext uri="{BB962C8B-B14F-4D97-AF65-F5344CB8AC3E}">
        <p14:creationId xmlns:p14="http://schemas.microsoft.com/office/powerpoint/2010/main" val="27137568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1493DF7-D92B-8D43-99D8-9B3F5AF9A394}"/>
              </a:ext>
            </a:extLst>
          </p:cNvPr>
          <p:cNvSpPr txBox="1"/>
          <p:nvPr/>
        </p:nvSpPr>
        <p:spPr>
          <a:xfrm>
            <a:off x="2044262" y="384416"/>
            <a:ext cx="8103476" cy="646331"/>
          </a:xfrm>
          <a:prstGeom prst="rect">
            <a:avLst/>
          </a:prstGeom>
          <a:noFill/>
        </p:spPr>
        <p:txBody>
          <a:bodyPr wrap="square">
            <a:spAutoFit/>
          </a:bodyPr>
          <a:lstStyle/>
          <a:p>
            <a:pPr algn="ctr"/>
            <a:r>
              <a:rPr lang="en-GB" b="1" dirty="0">
                <a:solidFill>
                  <a:srgbClr val="2A4B7E"/>
                </a:solidFill>
                <a:effectLst/>
                <a:latin typeface="Cambria" panose="02040503050406030204" pitchFamily="18" charset="0"/>
              </a:rPr>
              <a:t>Chapter on Sincerity and having an intention for all actions, words and states, outward</a:t>
            </a:r>
            <a:r>
              <a:rPr lang="en-GB" dirty="0">
                <a:solidFill>
                  <a:srgbClr val="2A4B7E"/>
                </a:solidFill>
                <a:latin typeface="Cambria" panose="02040503050406030204" pitchFamily="18" charset="0"/>
              </a:rPr>
              <a:t> </a:t>
            </a:r>
            <a:r>
              <a:rPr lang="en-GB" b="1" dirty="0">
                <a:solidFill>
                  <a:srgbClr val="2A4B7E"/>
                </a:solidFill>
                <a:effectLst/>
                <a:latin typeface="Cambria" panose="02040503050406030204" pitchFamily="18" charset="0"/>
              </a:rPr>
              <a:t>and inward</a:t>
            </a:r>
            <a:endParaRPr lang="en-GB" dirty="0">
              <a:solidFill>
                <a:srgbClr val="2A4B7E"/>
              </a:solidFill>
              <a:effectLst/>
              <a:latin typeface="Cambria" panose="02040503050406030204" pitchFamily="18" charset="0"/>
            </a:endParaRPr>
          </a:p>
        </p:txBody>
      </p:sp>
      <p:sp>
        <p:nvSpPr>
          <p:cNvPr id="7" name="TextBox 6">
            <a:extLst>
              <a:ext uri="{FF2B5EF4-FFF2-40B4-BE49-F238E27FC236}">
                <a16:creationId xmlns:a16="http://schemas.microsoft.com/office/drawing/2014/main" id="{9F37C832-7138-D346-A42A-5FD3A63BB3F8}"/>
              </a:ext>
            </a:extLst>
          </p:cNvPr>
          <p:cNvSpPr txBox="1"/>
          <p:nvPr/>
        </p:nvSpPr>
        <p:spPr>
          <a:xfrm>
            <a:off x="105104" y="1352555"/>
            <a:ext cx="5990896" cy="5047536"/>
          </a:xfrm>
          <a:prstGeom prst="rect">
            <a:avLst/>
          </a:prstGeom>
          <a:noFill/>
        </p:spPr>
        <p:txBody>
          <a:bodyPr wrap="square">
            <a:spAutoFit/>
          </a:bodyPr>
          <a:lstStyle/>
          <a:p>
            <a:r>
              <a:rPr lang="en-GB" sz="1400" dirty="0">
                <a:solidFill>
                  <a:srgbClr val="000000"/>
                </a:solidFill>
                <a:effectLst/>
                <a:latin typeface="Calibri" panose="020F0502020204030204" pitchFamily="34" charset="0"/>
              </a:rPr>
              <a:t>Allah Almighty says, "They were only ordered to worship Allah, making their </a:t>
            </a:r>
            <a:r>
              <a:rPr lang="en-GB" sz="1400" dirty="0" err="1">
                <a:solidFill>
                  <a:srgbClr val="000000"/>
                </a:solidFill>
                <a:effectLst/>
                <a:latin typeface="Calibri" panose="020F0502020204030204" pitchFamily="34" charset="0"/>
              </a:rPr>
              <a:t>deen</a:t>
            </a:r>
            <a:r>
              <a:rPr lang="en-GB" sz="1400" dirty="0">
                <a:solidFill>
                  <a:srgbClr val="000000"/>
                </a:solidFill>
                <a:effectLst/>
                <a:latin typeface="Calibri" panose="020F0502020204030204" pitchFamily="34" charset="0"/>
              </a:rPr>
              <a:t> sincerely His as people of pure natural belief, and to establish the prayer and pay zakat - that is the correct </a:t>
            </a:r>
            <a:r>
              <a:rPr lang="en-GB" sz="1400" dirty="0" err="1">
                <a:solidFill>
                  <a:srgbClr val="000000"/>
                </a:solidFill>
                <a:effectLst/>
                <a:latin typeface="Calibri" panose="020F0502020204030204" pitchFamily="34" charset="0"/>
              </a:rPr>
              <a:t>deen</a:t>
            </a:r>
            <a:r>
              <a:rPr lang="en-GB" sz="1400" dirty="0">
                <a:solidFill>
                  <a:srgbClr val="000000"/>
                </a:solidFill>
                <a:effectLst/>
                <a:latin typeface="Calibri" panose="020F0502020204030204" pitchFamily="34" charset="0"/>
              </a:rPr>
              <a:t>," (98:5) and the Almighty says, "Their flesh and blood does not reach Allah but your fear of Him does reach Him." (W22:35; H322:37) and the Almighty says, "Say, 'Whether you conceal what is in your breasts or make it known, Allah knows it.'" (3:29)</a:t>
            </a:r>
          </a:p>
          <a:p>
            <a:endParaRPr lang="en-GB" sz="1400" dirty="0">
              <a:solidFill>
                <a:srgbClr val="000000"/>
              </a:solidFill>
              <a:latin typeface="Calibri" panose="020F0502020204030204" pitchFamily="34" charset="0"/>
            </a:endParaRPr>
          </a:p>
          <a:p>
            <a:r>
              <a:rPr lang="en-GB" sz="1400" dirty="0">
                <a:solidFill>
                  <a:srgbClr val="000000"/>
                </a:solidFill>
                <a:latin typeface="Calibri" panose="020F0502020204030204" pitchFamily="34" charset="0"/>
              </a:rPr>
              <a:t>The Amir al-</a:t>
            </a:r>
            <a:r>
              <a:rPr lang="en-GB" sz="1400" dirty="0" err="1">
                <a:solidFill>
                  <a:srgbClr val="000000"/>
                </a:solidFill>
                <a:latin typeface="Calibri" panose="020F0502020204030204" pitchFamily="34" charset="0"/>
              </a:rPr>
              <a:t>Mu'minin</a:t>
            </a:r>
            <a:r>
              <a:rPr lang="en-GB" sz="1400" dirty="0">
                <a:solidFill>
                  <a:srgbClr val="000000"/>
                </a:solidFill>
                <a:latin typeface="Calibri" panose="020F0502020204030204" pitchFamily="34" charset="0"/>
              </a:rPr>
              <a:t>, Abu </a:t>
            </a:r>
            <a:r>
              <a:rPr lang="en-GB" sz="1400" dirty="0" err="1">
                <a:solidFill>
                  <a:srgbClr val="000000"/>
                </a:solidFill>
                <a:latin typeface="Calibri" panose="020F0502020204030204" pitchFamily="34" charset="0"/>
              </a:rPr>
              <a:t>Hafs</a:t>
            </a:r>
            <a:r>
              <a:rPr lang="en-GB" sz="1400" dirty="0">
                <a:solidFill>
                  <a:srgbClr val="000000"/>
                </a:solidFill>
                <a:latin typeface="Calibri" panose="020F0502020204030204" pitchFamily="34" charset="0"/>
              </a:rPr>
              <a:t> 'Umar ibn al-Khattab said, "I heard the Messenger of Allah, may Allah bless him and grant him peace, say, 'Actions only go by intentions. Everyone gets what they intend. Anyone, therefore, who emigrates to Allah and His Messenger, his emigration is indeed to Allah and His Messenger. But anyone who emigrates to gain something of this world or to marry a woman, his emigration is to that to which he emigrated.'" [Agreed to be sound]</a:t>
            </a:r>
          </a:p>
          <a:p>
            <a:endParaRPr lang="en-GB" sz="1400" dirty="0">
              <a:solidFill>
                <a:srgbClr val="000000"/>
              </a:solidFill>
              <a:effectLst/>
              <a:latin typeface="Calibri" panose="020F0502020204030204" pitchFamily="34" charset="0"/>
            </a:endParaRPr>
          </a:p>
          <a:p>
            <a:r>
              <a:rPr lang="en-GB" sz="1400" dirty="0">
                <a:solidFill>
                  <a:srgbClr val="000000"/>
                </a:solidFill>
                <a:latin typeface="Calibri" panose="020F0502020204030204" pitchFamily="34" charset="0"/>
              </a:rPr>
              <a:t> 'A'isha, Umm al-</a:t>
            </a:r>
            <a:r>
              <a:rPr lang="en-GB" sz="1400" dirty="0" err="1">
                <a:solidFill>
                  <a:srgbClr val="000000"/>
                </a:solidFill>
                <a:latin typeface="Calibri" panose="020F0502020204030204" pitchFamily="34" charset="0"/>
              </a:rPr>
              <a:t>Mu'minin</a:t>
            </a:r>
            <a:r>
              <a:rPr lang="en-GB" sz="1400" dirty="0">
                <a:solidFill>
                  <a:srgbClr val="000000"/>
                </a:solidFill>
                <a:latin typeface="Calibri" panose="020F0502020204030204" pitchFamily="34" charset="0"/>
              </a:rPr>
              <a:t>, Umm 'Abdullah said, "The Messenger of Allah, may Allah bless him and grant him peace, said, 'An army will invade the Ka'ba. When they are at </a:t>
            </a:r>
            <a:r>
              <a:rPr lang="en-GB" sz="1400" dirty="0" err="1">
                <a:solidFill>
                  <a:srgbClr val="000000"/>
                </a:solidFill>
                <a:latin typeface="Calibri" panose="020F0502020204030204" pitchFamily="34" charset="0"/>
              </a:rPr>
              <a:t>Bayda</a:t>
            </a:r>
            <a:r>
              <a:rPr lang="en-GB" sz="1400" dirty="0">
                <a:solidFill>
                  <a:srgbClr val="000000"/>
                </a:solidFill>
                <a:latin typeface="Calibri" panose="020F0502020204030204" pitchFamily="34" charset="0"/>
              </a:rPr>
              <a:t>', the earth will swallow them up from the first to the last of them.'" She said, "I said, 'Messenger of Allah, how will it swallow them up from the first to the last of them when their traders are among them as well as others who are not really part of them?' He said, 'It will swallow them up from the first to the last of them and then they will resurrected according to their intentions.'" [Agreed upon. This is the version in al-Bukhari.]</a:t>
            </a:r>
            <a:endParaRPr lang="en-GB" sz="1400" dirty="0">
              <a:solidFill>
                <a:srgbClr val="000000"/>
              </a:solidFill>
              <a:effectLst/>
              <a:latin typeface="Calibri" panose="020F0502020204030204" pitchFamily="34" charset="0"/>
            </a:endParaRPr>
          </a:p>
        </p:txBody>
      </p:sp>
      <p:sp>
        <p:nvSpPr>
          <p:cNvPr id="9" name="TextBox 8">
            <a:extLst>
              <a:ext uri="{FF2B5EF4-FFF2-40B4-BE49-F238E27FC236}">
                <a16:creationId xmlns:a16="http://schemas.microsoft.com/office/drawing/2014/main" id="{DB4F4308-0BC7-1140-B22C-717BB5FD0A39}"/>
              </a:ext>
            </a:extLst>
          </p:cNvPr>
          <p:cNvSpPr txBox="1"/>
          <p:nvPr/>
        </p:nvSpPr>
        <p:spPr>
          <a:xfrm>
            <a:off x="6663559" y="1097549"/>
            <a:ext cx="5076495" cy="5557547"/>
          </a:xfrm>
          <a:prstGeom prst="rect">
            <a:avLst/>
          </a:prstGeom>
          <a:noFill/>
        </p:spPr>
        <p:txBody>
          <a:bodyPr wrap="square">
            <a:spAutoFit/>
          </a:bodyPr>
          <a:lstStyle/>
          <a:p>
            <a:pPr algn="justLow" rtl="1">
              <a:lnSpc>
                <a:spcPct val="150000"/>
              </a:lnSpc>
            </a:pPr>
            <a:r>
              <a:rPr lang="ar-SA" sz="1400" dirty="0">
                <a:solidFill>
                  <a:srgbClr val="000000"/>
                </a:solidFill>
                <a:effectLst/>
                <a:latin typeface="Amiri Quran" pitchFamily="2" charset="-78"/>
                <a:ea typeface="Times New Roman" panose="02020603050405020304" pitchFamily="18" charset="0"/>
                <a:cs typeface="Amiri Quran" pitchFamily="2" charset="-78"/>
              </a:rPr>
              <a:t>قَالَ اللَّه تعالى :  { وَمَا أُمِرُوا إِلاَّ لِيَعْبُدُوا اللَّهَ مُخْلِصِينَ لَهُ الدِّينَ حُنَفَاءَ وَيُقِيمُوا الصَّلاةَ وَيُؤْتُوا الزَّكَاةَ وَذَلِكَ دِينُ الْقَيِّمَةِ }</a:t>
            </a:r>
            <a:r>
              <a:rPr lang="en-US" sz="1400" dirty="0">
                <a:solidFill>
                  <a:srgbClr val="000000"/>
                </a:solidFill>
                <a:effectLst/>
                <a:latin typeface="Amiri Quran" pitchFamily="2" charset="-78"/>
                <a:ea typeface="Times New Roman" panose="02020603050405020304" pitchFamily="18" charset="0"/>
                <a:cs typeface="Amiri Quran" pitchFamily="2" charset="-78"/>
              </a:rPr>
              <a:t>  .</a:t>
            </a:r>
            <a:endParaRPr lang="en-GB" sz="1400" dirty="0">
              <a:solidFill>
                <a:srgbClr val="000000"/>
              </a:solidFill>
              <a:effectLst/>
              <a:latin typeface="Amiri Quran" pitchFamily="2" charset="-78"/>
              <a:ea typeface="Times New Roman" panose="02020603050405020304" pitchFamily="18" charset="0"/>
              <a:cs typeface="Amiri Quran" pitchFamily="2" charset="-78"/>
            </a:endParaRPr>
          </a:p>
          <a:p>
            <a:pPr algn="justLow" rtl="1">
              <a:lnSpc>
                <a:spcPct val="150000"/>
              </a:lnSpc>
            </a:pPr>
            <a:r>
              <a:rPr lang="ar-SA" sz="1400" dirty="0">
                <a:solidFill>
                  <a:srgbClr val="000000"/>
                </a:solidFill>
                <a:effectLst/>
                <a:latin typeface="Amiri Quran" pitchFamily="2" charset="-78"/>
                <a:ea typeface="Times New Roman" panose="02020603050405020304" pitchFamily="18" charset="0"/>
                <a:cs typeface="Amiri Quran" pitchFamily="2" charset="-78"/>
              </a:rPr>
              <a:t>وقَالَ تعالى :  { لَنْ يَنَالَ اللَّهَ لُحُومُهَا وَلا دِمَاؤُهَا وَلَكِنْ يَنَالُهُ التَّقْوَى مِنْكُمْ }</a:t>
            </a:r>
            <a:r>
              <a:rPr lang="en-US" sz="1400" dirty="0">
                <a:solidFill>
                  <a:srgbClr val="000000"/>
                </a:solidFill>
                <a:effectLst/>
                <a:latin typeface="Amiri Quran" pitchFamily="2" charset="-78"/>
                <a:ea typeface="Times New Roman" panose="02020603050405020304" pitchFamily="18" charset="0"/>
                <a:cs typeface="Amiri Quran" pitchFamily="2" charset="-78"/>
              </a:rPr>
              <a:t> .</a:t>
            </a:r>
            <a:endParaRPr lang="en-GB" sz="1400" dirty="0">
              <a:solidFill>
                <a:srgbClr val="000000"/>
              </a:solidFill>
              <a:effectLst/>
              <a:latin typeface="Amiri Quran" pitchFamily="2" charset="-78"/>
              <a:ea typeface="Times New Roman" panose="02020603050405020304" pitchFamily="18" charset="0"/>
              <a:cs typeface="Amiri Quran" pitchFamily="2" charset="-78"/>
            </a:endParaRPr>
          </a:p>
          <a:p>
            <a:pPr algn="justLow" rtl="1">
              <a:lnSpc>
                <a:spcPct val="150000"/>
              </a:lnSpc>
            </a:pPr>
            <a:r>
              <a:rPr lang="ar-SA" sz="1400" dirty="0">
                <a:solidFill>
                  <a:srgbClr val="000000"/>
                </a:solidFill>
                <a:effectLst/>
                <a:latin typeface="Amiri Quran" pitchFamily="2" charset="-78"/>
                <a:ea typeface="Times New Roman" panose="02020603050405020304" pitchFamily="18" charset="0"/>
                <a:cs typeface="Amiri Quran" pitchFamily="2" charset="-78"/>
              </a:rPr>
              <a:t>وقَالَ تعالى :  { قُلْ إِنْ تُخْفُوا مَا فِي صُدُورِكُمْ أَوْ تُبْدُوهُ يَعْلَمْهُ اللَّهُ } </a:t>
            </a:r>
            <a:r>
              <a:rPr lang="en-US" sz="1400" dirty="0">
                <a:solidFill>
                  <a:srgbClr val="000000"/>
                </a:solidFill>
                <a:effectLst/>
                <a:latin typeface="Amiri Quran" pitchFamily="2" charset="-78"/>
                <a:ea typeface="Times New Roman" panose="02020603050405020304" pitchFamily="18" charset="0"/>
                <a:cs typeface="Amiri Quran" pitchFamily="2" charset="-78"/>
              </a:rPr>
              <a:t> .</a:t>
            </a:r>
          </a:p>
          <a:p>
            <a:pPr algn="justLow" rtl="1">
              <a:lnSpc>
                <a:spcPct val="150000"/>
              </a:lnSpc>
            </a:pPr>
            <a:endParaRPr lang="en-US" sz="1400" dirty="0">
              <a:solidFill>
                <a:srgbClr val="000000"/>
              </a:solidFill>
              <a:latin typeface="Amiri Quran" pitchFamily="2" charset="-78"/>
              <a:ea typeface="Times New Roman" panose="02020603050405020304" pitchFamily="18" charset="0"/>
              <a:cs typeface="Amiri Quran" pitchFamily="2" charset="-78"/>
            </a:endParaRPr>
          </a:p>
          <a:p>
            <a:pPr algn="justLow" rtl="1">
              <a:lnSpc>
                <a:spcPct val="150000"/>
              </a:lnSpc>
            </a:pPr>
            <a:r>
              <a:rPr lang="ar-SA" sz="1400" dirty="0">
                <a:solidFill>
                  <a:srgbClr val="000000"/>
                </a:solidFill>
                <a:latin typeface="Amiri Quran" pitchFamily="2" charset="-78"/>
                <a:ea typeface="Times New Roman" panose="02020603050405020304" pitchFamily="18" charset="0"/>
                <a:cs typeface="Amiri Quran" pitchFamily="2" charset="-78"/>
              </a:rPr>
              <a:t>وعَنْ أَميرِ الْمُؤْمِنِينَ أبي حفْصٍ عُمرَ بنِ الْخَطَّابِ بْن نُفَيْل بْنِ عَبْد الْعُزَّى بن رياح بْن عبدِ اللَّهِ بْن قُرْطِ بْنِ </a:t>
            </a:r>
            <a:r>
              <a:rPr lang="ar-SA" sz="1400" dirty="0" err="1">
                <a:solidFill>
                  <a:srgbClr val="000000"/>
                </a:solidFill>
                <a:latin typeface="Amiri Quran" pitchFamily="2" charset="-78"/>
                <a:ea typeface="Times New Roman" panose="02020603050405020304" pitchFamily="18" charset="0"/>
                <a:cs typeface="Amiri Quran" pitchFamily="2" charset="-78"/>
              </a:rPr>
              <a:t>رزاح</a:t>
            </a:r>
            <a:r>
              <a:rPr lang="ar-SA" sz="1400" dirty="0">
                <a:solidFill>
                  <a:srgbClr val="000000"/>
                </a:solidFill>
                <a:latin typeface="Amiri Quran" pitchFamily="2" charset="-78"/>
                <a:ea typeface="Times New Roman" panose="02020603050405020304" pitchFamily="18" charset="0"/>
                <a:cs typeface="Amiri Quran" pitchFamily="2" charset="-78"/>
              </a:rPr>
              <a:t> بْنِ عَدِيِّ بْن كَعْبِ بْن لُؤَيِّ بن غالبٍ القُرَشِيِّ العدويِّ . رضي الله عنه ، قال : سمعْتُ رسُولَ الله صَلّى اللهُ عَلَيْهِ وسَلَّم يقُولُ  « إنَّما الأَعمالُ بالنِّيَّات ، وإِنَّمَا لِكُلِّ امرئٍ مَا نَوَى ، فمنْ كانَتْ هجْرَتُهُ إِلَى الله ورَسُولِهِ فهجرتُه إلى الله ورسُولِهِ ، ومنْ كاَنْت هجْرَتُه لدُنْيَا يُصيبُها ، أَو امرَأَةٍ يَنْكحُها فهْجْرَتُهُ إلى ما هَاجَر إليْهِ » متَّفَقٌ على صحَّتِه. </a:t>
            </a:r>
            <a:endParaRPr lang="en-US" sz="1400" dirty="0">
              <a:solidFill>
                <a:srgbClr val="000000"/>
              </a:solidFill>
              <a:latin typeface="Amiri Quran" pitchFamily="2" charset="-78"/>
              <a:ea typeface="Times New Roman" panose="02020603050405020304" pitchFamily="18" charset="0"/>
              <a:cs typeface="Amiri Quran" pitchFamily="2" charset="-78"/>
            </a:endParaRPr>
          </a:p>
          <a:p>
            <a:pPr algn="justLow" rtl="1">
              <a:lnSpc>
                <a:spcPct val="150000"/>
              </a:lnSpc>
            </a:pPr>
            <a:endParaRPr lang="en-US" sz="1400" dirty="0">
              <a:solidFill>
                <a:srgbClr val="000000"/>
              </a:solidFill>
              <a:effectLst/>
              <a:latin typeface="Amiri Quran" pitchFamily="2" charset="-78"/>
              <a:ea typeface="Times New Roman" panose="02020603050405020304" pitchFamily="18" charset="0"/>
              <a:cs typeface="Amiri Quran" pitchFamily="2" charset="-78"/>
            </a:endParaRPr>
          </a:p>
          <a:p>
            <a:pPr algn="justLow" rtl="1">
              <a:lnSpc>
                <a:spcPct val="150000"/>
              </a:lnSpc>
            </a:pPr>
            <a:r>
              <a:rPr lang="ar-SA" sz="1400" dirty="0">
                <a:solidFill>
                  <a:srgbClr val="000000"/>
                </a:solidFill>
                <a:latin typeface="Amiri Quran" pitchFamily="2" charset="-78"/>
                <a:ea typeface="Times New Roman" panose="02020603050405020304" pitchFamily="18" charset="0"/>
                <a:cs typeface="Amiri Quran" pitchFamily="2" charset="-78"/>
              </a:rPr>
              <a:t>عَنْ أُمِّ الْمُؤْمِنِينَ أُمِّ عَبْدِ اللَّهِ عَائشَةَ رَضيَ الله عنها قالت: قال رسول الله صَلّى اللهُ عَلَيْهِ وسَلَّم: «يَغْزُو جَيْشٌ الْكَعْبَةَ فَإِذَا كَانُوا ببيْداءَ مِنَ الأَرْضِ يُخْسَفُ بأَوَّلِهِم وَآخِرِهِمْ ». قَالَتْ : قُلْتُ يَا رَسُولَ اللَّهِ ، كَيْفَ يُخْسَفُ بَأَوَّلِهِم وَآخِرِهِمْ وَفِيهِمْ أَسْوَاقُهُمْ وَمَنْ لَيْسَ مِنهُمْ ،؟ قَالَ : «يُخْسَفُ بِأَوَّلِهِم وَآخِرِهِمْ ، ثُمَّ يُبْعَثُون عَلَى نِيَّاتِهِمْ » مُتَّفَقٌ عَلَيْهِ : هذا لَفْظُ الْبُخَارِيِّ </a:t>
            </a:r>
            <a:endParaRPr lang="en-US" sz="1400" dirty="0">
              <a:solidFill>
                <a:srgbClr val="000000"/>
              </a:solidFill>
              <a:latin typeface="Amiri Quran" pitchFamily="2" charset="-78"/>
              <a:ea typeface="Times New Roman" panose="02020603050405020304" pitchFamily="18" charset="0"/>
              <a:cs typeface="Amiri Quran" pitchFamily="2" charset="-78"/>
            </a:endParaRPr>
          </a:p>
        </p:txBody>
      </p:sp>
    </p:spTree>
    <p:extLst>
      <p:ext uri="{BB962C8B-B14F-4D97-AF65-F5344CB8AC3E}">
        <p14:creationId xmlns:p14="http://schemas.microsoft.com/office/powerpoint/2010/main" val="13826939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D3E131E-4A03-3543-9909-AFC90BD38206}"/>
              </a:ext>
            </a:extLst>
          </p:cNvPr>
          <p:cNvSpPr txBox="1"/>
          <p:nvPr/>
        </p:nvSpPr>
        <p:spPr>
          <a:xfrm>
            <a:off x="367301" y="1135671"/>
            <a:ext cx="6097712" cy="5047536"/>
          </a:xfrm>
          <a:prstGeom prst="rect">
            <a:avLst/>
          </a:prstGeom>
          <a:noFill/>
        </p:spPr>
        <p:txBody>
          <a:bodyPr wrap="square">
            <a:spAutoFit/>
          </a:bodyPr>
          <a:lstStyle/>
          <a:p>
            <a:r>
              <a:rPr lang="en-GB" sz="1400" dirty="0">
                <a:solidFill>
                  <a:srgbClr val="000000"/>
                </a:solidFill>
                <a:effectLst/>
                <a:latin typeface="Calibri" panose="020F0502020204030204" pitchFamily="34" charset="0"/>
              </a:rPr>
              <a:t> Abu </a:t>
            </a:r>
            <a:r>
              <a:rPr lang="en-GB" sz="1400" dirty="0" err="1">
                <a:solidFill>
                  <a:srgbClr val="000000"/>
                </a:solidFill>
                <a:effectLst/>
                <a:latin typeface="Calibri" panose="020F0502020204030204" pitchFamily="34" charset="0"/>
              </a:rPr>
              <a:t>Nujayd</a:t>
            </a:r>
            <a:r>
              <a:rPr lang="en-GB" sz="1400" dirty="0">
                <a:solidFill>
                  <a:srgbClr val="000000"/>
                </a:solidFill>
                <a:effectLst/>
                <a:latin typeface="Calibri" panose="020F0502020204030204" pitchFamily="34" charset="0"/>
              </a:rPr>
              <a:t> 'Imran ibn al-</a:t>
            </a:r>
            <a:r>
              <a:rPr lang="en-GB" sz="1400" dirty="0" err="1">
                <a:solidFill>
                  <a:srgbClr val="000000"/>
                </a:solidFill>
                <a:effectLst/>
                <a:latin typeface="Calibri" panose="020F0502020204030204" pitchFamily="34" charset="0"/>
              </a:rPr>
              <a:t>Husayn</a:t>
            </a:r>
            <a:r>
              <a:rPr lang="en-GB" sz="1400" dirty="0">
                <a:solidFill>
                  <a:srgbClr val="000000"/>
                </a:solidFill>
                <a:effectLst/>
                <a:latin typeface="Calibri" panose="020F0502020204030204" pitchFamily="34" charset="0"/>
              </a:rPr>
              <a:t> al-</a:t>
            </a:r>
            <a:r>
              <a:rPr lang="en-GB" sz="1400" dirty="0" err="1">
                <a:solidFill>
                  <a:srgbClr val="000000"/>
                </a:solidFill>
                <a:effectLst/>
                <a:latin typeface="Calibri" panose="020F0502020204030204" pitchFamily="34" charset="0"/>
              </a:rPr>
              <a:t>Khuza'i</a:t>
            </a:r>
            <a:r>
              <a:rPr lang="en-GB" sz="1400" dirty="0">
                <a:solidFill>
                  <a:srgbClr val="000000"/>
                </a:solidFill>
                <a:effectLst/>
                <a:latin typeface="Calibri" panose="020F0502020204030204" pitchFamily="34" charset="0"/>
              </a:rPr>
              <a:t> reported that a woman from </a:t>
            </a:r>
            <a:r>
              <a:rPr lang="en-GB" sz="1400" dirty="0" err="1">
                <a:solidFill>
                  <a:srgbClr val="000000"/>
                </a:solidFill>
                <a:effectLst/>
                <a:latin typeface="Calibri" panose="020F0502020204030204" pitchFamily="34" charset="0"/>
              </a:rPr>
              <a:t>Juhayna</a:t>
            </a:r>
            <a:r>
              <a:rPr lang="en-GB" sz="1400" dirty="0">
                <a:solidFill>
                  <a:srgbClr val="000000"/>
                </a:solidFill>
                <a:effectLst/>
                <a:latin typeface="Calibri" panose="020F0502020204030204" pitchFamily="34" charset="0"/>
              </a:rPr>
              <a:t> came to the Messenger of Allah, may Allah bless him and grant him peace, who was pregnant as a result of fornication. She said, "O Messenger of Allah, I have broken a </a:t>
            </a:r>
            <a:r>
              <a:rPr lang="en-GB" sz="1400" dirty="0" err="1">
                <a:solidFill>
                  <a:srgbClr val="000000"/>
                </a:solidFill>
                <a:effectLst/>
                <a:latin typeface="Calibri" panose="020F0502020204030204" pitchFamily="34" charset="0"/>
              </a:rPr>
              <a:t>hadd</a:t>
            </a:r>
            <a:r>
              <a:rPr lang="en-GB" sz="1400" dirty="0">
                <a:solidFill>
                  <a:srgbClr val="000000"/>
                </a:solidFill>
                <a:effectLst/>
                <a:latin typeface="Calibri" panose="020F0502020204030204" pitchFamily="34" charset="0"/>
              </a:rPr>
              <a:t>, so carry out the punishment on me. The Prophet of Allah summoned her guardian and said, "Treat her well. When she gives birth, bring her back to me." He did that and the Prophet of Allah commanded that her garment be tied tightly about her and then he commanded that she be stoned. Then he prayed over her. 'Umar said to him, "Do you pray over her, Messenger of Allah, when she committed fornication? He said, "She repented with such a repentance that if it were to be divided out among seventy of the people of Madina, it would be enough for all of them. Can you think of anything better than her offering herself to Allah, the Mighty and Majestic?" [Muslim]</a:t>
            </a:r>
          </a:p>
          <a:p>
            <a:endParaRPr lang="en-GB" sz="1400" dirty="0">
              <a:solidFill>
                <a:srgbClr val="000000"/>
              </a:solidFill>
              <a:effectLst/>
              <a:latin typeface="Calibri" panose="020F0502020204030204" pitchFamily="34" charset="0"/>
            </a:endParaRPr>
          </a:p>
          <a:p>
            <a:r>
              <a:rPr lang="en-GB" sz="1400" dirty="0">
                <a:solidFill>
                  <a:srgbClr val="000000"/>
                </a:solidFill>
                <a:effectLst/>
                <a:latin typeface="Calibri" panose="020F0502020204030204" pitchFamily="34" charset="0"/>
              </a:rPr>
              <a:t>Ibn 'Abbas reported that the Messenger of Allah, may Allah bless him and grant him peace, said, "If the son of Adam possessed a valley full of gold he would want to have two valleys, yet his mouth will only be filled by earth. Allah turns towards those who turn in repentance." [Agreed upon]</a:t>
            </a:r>
          </a:p>
          <a:p>
            <a:endParaRPr lang="en-GB" sz="1400" dirty="0">
              <a:solidFill>
                <a:srgbClr val="000000"/>
              </a:solidFill>
              <a:effectLst/>
              <a:latin typeface="Calibri" panose="020F0502020204030204" pitchFamily="34" charset="0"/>
            </a:endParaRPr>
          </a:p>
          <a:p>
            <a:r>
              <a:rPr lang="en-GB" sz="1400" dirty="0">
                <a:solidFill>
                  <a:srgbClr val="000000"/>
                </a:solidFill>
                <a:effectLst/>
                <a:latin typeface="Calibri" panose="020F0502020204030204" pitchFamily="34" charset="0"/>
              </a:rPr>
              <a:t>Abu </a:t>
            </a:r>
            <a:r>
              <a:rPr lang="en-GB" sz="1400" dirty="0" err="1">
                <a:solidFill>
                  <a:srgbClr val="000000"/>
                </a:solidFill>
                <a:effectLst/>
                <a:latin typeface="Calibri" panose="020F0502020204030204" pitchFamily="34" charset="0"/>
              </a:rPr>
              <a:t>Hurayra</a:t>
            </a:r>
            <a:r>
              <a:rPr lang="en-GB" sz="1400" dirty="0">
                <a:solidFill>
                  <a:srgbClr val="000000"/>
                </a:solidFill>
                <a:effectLst/>
                <a:latin typeface="Calibri" panose="020F0502020204030204" pitchFamily="34" charset="0"/>
              </a:rPr>
              <a:t> reported that the Messenger of Allah, may Allah bless him and grant him peace, said, "Allah, glory be to Him, laughs about two men, one of whom kills the other and yet both of them enter the Garden. One fights in the way of Allah and is killed. Then Allah turns towards the killer, who then becomes Muslim himself and is martyred." [Agreed upon]</a:t>
            </a:r>
          </a:p>
        </p:txBody>
      </p:sp>
      <p:sp>
        <p:nvSpPr>
          <p:cNvPr id="4" name="TextBox 3">
            <a:extLst>
              <a:ext uri="{FF2B5EF4-FFF2-40B4-BE49-F238E27FC236}">
                <a16:creationId xmlns:a16="http://schemas.microsoft.com/office/drawing/2014/main" id="{BDD8A65C-5624-5F46-B4DA-58E10115AD7D}"/>
              </a:ext>
            </a:extLst>
          </p:cNvPr>
          <p:cNvSpPr txBox="1"/>
          <p:nvPr/>
        </p:nvSpPr>
        <p:spPr>
          <a:xfrm>
            <a:off x="2044262" y="384416"/>
            <a:ext cx="8103476" cy="369332"/>
          </a:xfrm>
          <a:prstGeom prst="rect">
            <a:avLst/>
          </a:prstGeom>
          <a:noFill/>
        </p:spPr>
        <p:txBody>
          <a:bodyPr wrap="square">
            <a:spAutoFit/>
          </a:bodyPr>
          <a:lstStyle/>
          <a:p>
            <a:pPr algn="ctr"/>
            <a:r>
              <a:rPr lang="en-GB" b="1" dirty="0">
                <a:solidFill>
                  <a:srgbClr val="2A4B7E"/>
                </a:solidFill>
                <a:latin typeface="Cambria" panose="02040503050406030204" pitchFamily="18" charset="0"/>
              </a:rPr>
              <a:t>Chapter on Repentance continued..</a:t>
            </a:r>
            <a:endParaRPr lang="en-GB" dirty="0">
              <a:solidFill>
                <a:srgbClr val="2A4B7E"/>
              </a:solidFill>
              <a:effectLst/>
              <a:latin typeface="Cambria" panose="02040503050406030204" pitchFamily="18" charset="0"/>
            </a:endParaRPr>
          </a:p>
        </p:txBody>
      </p:sp>
      <p:sp>
        <p:nvSpPr>
          <p:cNvPr id="5" name="TextBox 4">
            <a:extLst>
              <a:ext uri="{FF2B5EF4-FFF2-40B4-BE49-F238E27FC236}">
                <a16:creationId xmlns:a16="http://schemas.microsoft.com/office/drawing/2014/main" id="{33FEE291-0CE5-BC4B-9581-7C70C3C576A9}"/>
              </a:ext>
            </a:extLst>
          </p:cNvPr>
          <p:cNvSpPr txBox="1"/>
          <p:nvPr/>
        </p:nvSpPr>
        <p:spPr>
          <a:xfrm>
            <a:off x="6908801" y="1283483"/>
            <a:ext cx="5076495" cy="6205545"/>
          </a:xfrm>
          <a:prstGeom prst="rect">
            <a:avLst/>
          </a:prstGeom>
          <a:noFill/>
        </p:spPr>
        <p:txBody>
          <a:bodyPr wrap="square">
            <a:spAutoFit/>
          </a:bodyPr>
          <a:lstStyle/>
          <a:p>
            <a:pPr algn="justLow" rtl="1">
              <a:lnSpc>
                <a:spcPct val="150000"/>
              </a:lnSpc>
            </a:pPr>
            <a:r>
              <a:rPr lang="ar-SA" sz="1400" dirty="0">
                <a:solidFill>
                  <a:srgbClr val="000000"/>
                </a:solidFill>
                <a:latin typeface="Amiri Quran" pitchFamily="2" charset="-78"/>
                <a:ea typeface="Times New Roman" panose="02020603050405020304" pitchFamily="18" charset="0"/>
                <a:cs typeface="Amiri Quran" pitchFamily="2" charset="-78"/>
              </a:rPr>
              <a:t> وَعَنْ أبي نُجَيْد بِضَم النُّونِ وَفَتْح الْجيِمِ  عِمْرانَ بْنِ الحُصيْنِ الخُزاعيِّ رَضِي اللَّهُ عَنْهُمَا أَنَّ امْرأَةً مِنْ جُهينةَ أَتَت رَسُولَ الله صَلّى اللهُ عَلَيْهِ وسَلَّم وَهِيَ حُبْلَى مِنَ الزِّنَا ، فقَالَتْ : يَا رسول الله أَصَبْتُ حَدّاً فأَقِمْهُ عَلَيَّ ، فَدَعَا نَبِيُّ الله صَلّى اللهُ عَلَيْهِ وسَلَّم وَليَّهَا فَقَالَ : أَحْسِنْ إِليْهَا ، فَإِذَا وَضَعَتْ فَأْتِنِي فَفَعَلَ فَأَمَرَ بِهَا نَبِيُّ اللَّهِ صَلّى اللهُ عَلَيْهِ وسَلَّم ، فَشُدَّتْ عَلَيْهَا ثِيَابُها ، ثُمَّ أَمَرَ بِهَا فرُجِمتْ ، ثُمَّ صلَّى عَلَيْهَا . فَقَالَ لَهُ عُمَرُ : تُصَلِّي عَلَيْهَا يَا رَسُولَ اللَّهِ وَقَدْ زَنَتْ ، قَالَ : لَقَدْ تَابَتْ تَوْبةً لَوْ قُسِمَتْ بَيْن سبْعِينَ مِنْ أَهْلِ المدِينَةِ لوسعتهُمْ وَهَلْ وَجَدْتَ أَفْضَلَ مِنْ أَنْ جَادَتْ بِنفْسهَا للَّهِ عَزَّ وجَل؟،» رواه مسلم .</a:t>
            </a:r>
          </a:p>
          <a:p>
            <a:pPr algn="justLow" rtl="1">
              <a:lnSpc>
                <a:spcPct val="150000"/>
              </a:lnSpc>
            </a:pPr>
            <a:endParaRPr lang="en-US" sz="1400" dirty="0">
              <a:solidFill>
                <a:srgbClr val="000000"/>
              </a:solidFill>
              <a:latin typeface="Amiri Quran" pitchFamily="2" charset="-78"/>
              <a:ea typeface="Times New Roman" panose="02020603050405020304" pitchFamily="18" charset="0"/>
              <a:cs typeface="Amiri Quran" pitchFamily="2" charset="-78"/>
            </a:endParaRPr>
          </a:p>
          <a:p>
            <a:pPr algn="justLow" rtl="1">
              <a:lnSpc>
                <a:spcPct val="150000"/>
              </a:lnSpc>
            </a:pPr>
            <a:r>
              <a:rPr lang="ar-SA" sz="1400" dirty="0">
                <a:solidFill>
                  <a:srgbClr val="000000"/>
                </a:solidFill>
                <a:latin typeface="Amiri Quran" pitchFamily="2" charset="-78"/>
                <a:ea typeface="Times New Roman" panose="02020603050405020304" pitchFamily="18" charset="0"/>
                <a:cs typeface="Amiri Quran" pitchFamily="2" charset="-78"/>
              </a:rPr>
              <a:t> وَعَنِ ابْنِ عَبَّاس وأنس بن مالك رَضِي الله عنْهُم أَنَّ رَسُولَ اللَّهِ صَلّى اللهُ عَلَيْهِ وسَلَّم قَالَ : « لَوْ أَنَّ لابْنِ آدَمَ وَادِياً مِنْ ذَهَبِ أَحَبَّ أَنْ يَكُونَ لَهُ وادِيانِ ، وَلَنْ يَمْلأَ فَاهُ إِلاَّ التُّرَابُ ، وَيَتُوب اللَّهُ عَلَى مَنْ تَابَ » مُتَّفَقٌ عَليْهِ .</a:t>
            </a:r>
          </a:p>
          <a:p>
            <a:pPr algn="justLow" rtl="1">
              <a:lnSpc>
                <a:spcPct val="150000"/>
              </a:lnSpc>
            </a:pPr>
            <a:endParaRPr lang="ar-SA" sz="1400" dirty="0">
              <a:solidFill>
                <a:srgbClr val="000000"/>
              </a:solidFill>
              <a:latin typeface="Amiri Quran" pitchFamily="2" charset="-78"/>
              <a:ea typeface="Times New Roman" panose="02020603050405020304" pitchFamily="18" charset="0"/>
              <a:cs typeface="Amiri Quran" pitchFamily="2" charset="-78"/>
            </a:endParaRPr>
          </a:p>
          <a:p>
            <a:pPr algn="justLow" rtl="1">
              <a:lnSpc>
                <a:spcPct val="150000"/>
              </a:lnSpc>
            </a:pPr>
            <a:r>
              <a:rPr lang="ar-SA" sz="1400" dirty="0">
                <a:solidFill>
                  <a:srgbClr val="000000"/>
                </a:solidFill>
                <a:latin typeface="Amiri Quran" pitchFamily="2" charset="-78"/>
                <a:ea typeface="Times New Roman" panose="02020603050405020304" pitchFamily="18" charset="0"/>
                <a:cs typeface="Amiri Quran" pitchFamily="2" charset="-78"/>
              </a:rPr>
              <a:t> وَعَنْ أبي هريرة رَضِي اللَّهُ عَنْهُ أَنَّ رَسُولَ اللَّهِ صَلّى اللهُ عَلَيْهِ وسَلَّم قَالَ : « يَضْحكُ اللَّهُ سبْحَانُه وتَعَالَى إِلَى رَجُلَيْنِ يقْتُلُ أحدُهُمَا الآخَرَ يدْخُلاَنِ الجَنَّة ، يُقَاتِلُ هَذَا في سبيلِ اللَّهِ فيُقْتل ، ثُمَّ يَتُوبُ اللَّهُ عَلَى الْقَاتِلِ فَيسْلِمُ فيستشهدُ » مُتَّفَقٌ عَلَيْهِ .</a:t>
            </a:r>
          </a:p>
          <a:p>
            <a:pPr algn="justLow" rtl="1">
              <a:lnSpc>
                <a:spcPct val="150000"/>
              </a:lnSpc>
            </a:pPr>
            <a:endParaRPr lang="ar-SA" sz="1400" dirty="0">
              <a:solidFill>
                <a:srgbClr val="000000"/>
              </a:solidFill>
              <a:latin typeface="Amiri Quran" pitchFamily="2" charset="-78"/>
              <a:ea typeface="Times New Roman" panose="02020603050405020304" pitchFamily="18" charset="0"/>
              <a:cs typeface="Amiri Quran" pitchFamily="2" charset="-78"/>
            </a:endParaRPr>
          </a:p>
          <a:p>
            <a:pPr algn="justLow" rtl="1">
              <a:lnSpc>
                <a:spcPct val="150000"/>
              </a:lnSpc>
            </a:pPr>
            <a:endParaRPr lang="ar-SA" sz="1400" dirty="0">
              <a:solidFill>
                <a:srgbClr val="000000"/>
              </a:solidFill>
              <a:latin typeface="Amiri Quran" pitchFamily="2" charset="-78"/>
              <a:ea typeface="Times New Roman" panose="02020603050405020304" pitchFamily="18" charset="0"/>
              <a:cs typeface="Amiri Quran" pitchFamily="2" charset="-78"/>
            </a:endParaRPr>
          </a:p>
          <a:p>
            <a:pPr algn="justLow" rtl="1">
              <a:lnSpc>
                <a:spcPct val="150000"/>
              </a:lnSpc>
            </a:pPr>
            <a:endParaRPr lang="ar-SA" sz="1400" dirty="0">
              <a:solidFill>
                <a:srgbClr val="000000"/>
              </a:solidFill>
              <a:latin typeface="Amiri Quran" pitchFamily="2" charset="-78"/>
              <a:ea typeface="Times New Roman" panose="02020603050405020304" pitchFamily="18" charset="0"/>
              <a:cs typeface="Amiri Quran" pitchFamily="2" charset="-78"/>
            </a:endParaRPr>
          </a:p>
          <a:p>
            <a:pPr algn="justLow" rtl="1">
              <a:lnSpc>
                <a:spcPct val="150000"/>
              </a:lnSpc>
            </a:pPr>
            <a:endParaRPr lang="ar-SA" sz="1400" dirty="0">
              <a:solidFill>
                <a:srgbClr val="000000"/>
              </a:solidFill>
              <a:latin typeface="Amiri Quran" pitchFamily="2" charset="-78"/>
              <a:ea typeface="Times New Roman" panose="02020603050405020304" pitchFamily="18" charset="0"/>
              <a:cs typeface="Amiri Quran" pitchFamily="2" charset="-78"/>
            </a:endParaRPr>
          </a:p>
        </p:txBody>
      </p:sp>
    </p:spTree>
    <p:extLst>
      <p:ext uri="{BB962C8B-B14F-4D97-AF65-F5344CB8AC3E}">
        <p14:creationId xmlns:p14="http://schemas.microsoft.com/office/powerpoint/2010/main" val="12969407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D3E131E-4A03-3543-9909-AFC90BD38206}"/>
              </a:ext>
            </a:extLst>
          </p:cNvPr>
          <p:cNvSpPr txBox="1"/>
          <p:nvPr/>
        </p:nvSpPr>
        <p:spPr>
          <a:xfrm>
            <a:off x="367301" y="1135671"/>
            <a:ext cx="6097712" cy="2677656"/>
          </a:xfrm>
          <a:prstGeom prst="rect">
            <a:avLst/>
          </a:prstGeom>
          <a:noFill/>
        </p:spPr>
        <p:txBody>
          <a:bodyPr wrap="square">
            <a:spAutoFit/>
          </a:bodyPr>
          <a:lstStyle/>
          <a:p>
            <a:r>
              <a:rPr lang="en-GB" sz="1400" dirty="0">
                <a:solidFill>
                  <a:srgbClr val="000000"/>
                </a:solidFill>
                <a:latin typeface="Calibri" panose="020F0502020204030204" pitchFamily="34" charset="0"/>
              </a:rPr>
              <a:t>Allah Almighty says, "O you who believe! Be steadfast; be supreme in steadfastness" (Q3:200),</a:t>
            </a:r>
          </a:p>
          <a:p>
            <a:r>
              <a:rPr lang="en-GB" sz="1400" dirty="0">
                <a:solidFill>
                  <a:srgbClr val="000000"/>
                </a:solidFill>
                <a:latin typeface="Calibri" panose="020F0502020204030204" pitchFamily="34" charset="0"/>
              </a:rPr>
              <a:t>and the Almighty says, "We will test you with a certain amount of fear and hunger and loss of wealth and life and fruits. But give good news to the steadfast," (Q2:154)</a:t>
            </a:r>
            <a:endParaRPr lang="ar-SA" sz="1400" dirty="0">
              <a:solidFill>
                <a:srgbClr val="000000"/>
              </a:solidFill>
              <a:latin typeface="Calibri" panose="020F0502020204030204" pitchFamily="34" charset="0"/>
            </a:endParaRPr>
          </a:p>
          <a:p>
            <a:endParaRPr lang="en-GB" sz="1400" dirty="0">
              <a:solidFill>
                <a:srgbClr val="000000"/>
              </a:solidFill>
              <a:latin typeface="Calibri" panose="020F0502020204030204" pitchFamily="34" charset="0"/>
            </a:endParaRPr>
          </a:p>
          <a:p>
            <a:r>
              <a:rPr lang="en-GB" sz="1400" dirty="0">
                <a:solidFill>
                  <a:srgbClr val="000000"/>
                </a:solidFill>
                <a:latin typeface="Calibri" panose="020F0502020204030204" pitchFamily="34" charset="0"/>
              </a:rPr>
              <a:t>and the Almighty says, "The steadfast will be paid their wages in full without any reckoning." (Q39:11)</a:t>
            </a:r>
            <a:endParaRPr lang="ar-SA" sz="1400" dirty="0">
              <a:solidFill>
                <a:srgbClr val="000000"/>
              </a:solidFill>
              <a:latin typeface="Calibri" panose="020F0502020204030204" pitchFamily="34" charset="0"/>
            </a:endParaRPr>
          </a:p>
          <a:p>
            <a:endParaRPr lang="en-GB" sz="1400" dirty="0">
              <a:solidFill>
                <a:srgbClr val="000000"/>
              </a:solidFill>
              <a:latin typeface="Calibri" panose="020F0502020204030204" pitchFamily="34" charset="0"/>
            </a:endParaRPr>
          </a:p>
          <a:p>
            <a:r>
              <a:rPr lang="en-GB" sz="1400" dirty="0">
                <a:solidFill>
                  <a:srgbClr val="000000"/>
                </a:solidFill>
                <a:latin typeface="Calibri" panose="020F0502020204030204" pitchFamily="34" charset="0"/>
              </a:rPr>
              <a:t>The Almighty said, "But if someone is steadfast and forgives, that is the most resolute course to follow." (Q42:40)</a:t>
            </a:r>
          </a:p>
          <a:p>
            <a:endParaRPr lang="en-GB" sz="1400" dirty="0">
              <a:solidFill>
                <a:srgbClr val="000000"/>
              </a:solidFill>
              <a:effectLst/>
              <a:latin typeface="Calibri" panose="020F0502020204030204" pitchFamily="34" charset="0"/>
            </a:endParaRPr>
          </a:p>
        </p:txBody>
      </p:sp>
      <p:sp>
        <p:nvSpPr>
          <p:cNvPr id="4" name="TextBox 3">
            <a:extLst>
              <a:ext uri="{FF2B5EF4-FFF2-40B4-BE49-F238E27FC236}">
                <a16:creationId xmlns:a16="http://schemas.microsoft.com/office/drawing/2014/main" id="{BDD8A65C-5624-5F46-B4DA-58E10115AD7D}"/>
              </a:ext>
            </a:extLst>
          </p:cNvPr>
          <p:cNvSpPr txBox="1"/>
          <p:nvPr/>
        </p:nvSpPr>
        <p:spPr>
          <a:xfrm>
            <a:off x="2044262" y="384416"/>
            <a:ext cx="8103476" cy="369332"/>
          </a:xfrm>
          <a:prstGeom prst="rect">
            <a:avLst/>
          </a:prstGeom>
          <a:noFill/>
        </p:spPr>
        <p:txBody>
          <a:bodyPr wrap="square">
            <a:spAutoFit/>
          </a:bodyPr>
          <a:lstStyle/>
          <a:p>
            <a:pPr algn="ctr"/>
            <a:r>
              <a:rPr lang="en-GB" b="1" dirty="0">
                <a:solidFill>
                  <a:srgbClr val="2A4B7E"/>
                </a:solidFill>
                <a:latin typeface="Cambria" panose="02040503050406030204" pitchFamily="18" charset="0"/>
              </a:rPr>
              <a:t>Chapter on Steadfastness</a:t>
            </a:r>
            <a:endParaRPr lang="en-GB" dirty="0">
              <a:solidFill>
                <a:srgbClr val="2A4B7E"/>
              </a:solidFill>
              <a:effectLst/>
              <a:latin typeface="Cambria" panose="02040503050406030204" pitchFamily="18" charset="0"/>
            </a:endParaRPr>
          </a:p>
        </p:txBody>
      </p:sp>
      <p:sp>
        <p:nvSpPr>
          <p:cNvPr id="5" name="TextBox 4">
            <a:extLst>
              <a:ext uri="{FF2B5EF4-FFF2-40B4-BE49-F238E27FC236}">
                <a16:creationId xmlns:a16="http://schemas.microsoft.com/office/drawing/2014/main" id="{33FEE291-0CE5-BC4B-9581-7C70C3C576A9}"/>
              </a:ext>
            </a:extLst>
          </p:cNvPr>
          <p:cNvSpPr txBox="1"/>
          <p:nvPr/>
        </p:nvSpPr>
        <p:spPr>
          <a:xfrm>
            <a:off x="6888253" y="1036903"/>
            <a:ext cx="5076495" cy="5559214"/>
          </a:xfrm>
          <a:prstGeom prst="rect">
            <a:avLst/>
          </a:prstGeom>
          <a:noFill/>
        </p:spPr>
        <p:txBody>
          <a:bodyPr wrap="square">
            <a:spAutoFit/>
          </a:bodyPr>
          <a:lstStyle/>
          <a:p>
            <a:pPr algn="justLow" rtl="1">
              <a:lnSpc>
                <a:spcPct val="150000"/>
              </a:lnSpc>
            </a:pPr>
            <a:r>
              <a:rPr lang="ar-SA" sz="1400" dirty="0">
                <a:solidFill>
                  <a:srgbClr val="000000"/>
                </a:solidFill>
                <a:latin typeface="Amiri Quran" pitchFamily="2" charset="-78"/>
                <a:ea typeface="Times New Roman" panose="02020603050405020304" pitchFamily="18" charset="0"/>
                <a:cs typeface="Amiri Quran" pitchFamily="2" charset="-78"/>
              </a:rPr>
              <a:t>قال اللَّه تعالى :  { يا أيها الذين آمنوا اصبروا وصابروا } .</a:t>
            </a:r>
          </a:p>
          <a:p>
            <a:pPr algn="justLow" rtl="1">
              <a:lnSpc>
                <a:spcPct val="150000"/>
              </a:lnSpc>
            </a:pPr>
            <a:endParaRPr lang="ar-SA" sz="1400" dirty="0">
              <a:solidFill>
                <a:srgbClr val="000000"/>
              </a:solidFill>
              <a:latin typeface="Amiri Quran" pitchFamily="2" charset="-78"/>
              <a:ea typeface="Times New Roman" panose="02020603050405020304" pitchFamily="18" charset="0"/>
              <a:cs typeface="Amiri Quran" pitchFamily="2" charset="-78"/>
            </a:endParaRPr>
          </a:p>
          <a:p>
            <a:pPr algn="justLow" rtl="1">
              <a:lnSpc>
                <a:spcPct val="150000"/>
              </a:lnSpc>
            </a:pPr>
            <a:r>
              <a:rPr lang="ar-SA" sz="1400" dirty="0">
                <a:solidFill>
                  <a:srgbClr val="000000"/>
                </a:solidFill>
                <a:latin typeface="Amiri Quran" pitchFamily="2" charset="-78"/>
                <a:ea typeface="Times New Roman" panose="02020603050405020304" pitchFamily="18" charset="0"/>
                <a:cs typeface="Amiri Quran" pitchFamily="2" charset="-78"/>
              </a:rPr>
              <a:t>وقال تعالى :  { ولنبلونكم بشيء مِنْ الخوف والجوع ونقص مِنْ الأموال والأنفس والثمرات، وبشر الصابرين } .</a:t>
            </a:r>
          </a:p>
          <a:p>
            <a:pPr algn="justLow" rtl="1">
              <a:lnSpc>
                <a:spcPct val="150000"/>
              </a:lnSpc>
            </a:pPr>
            <a:endParaRPr lang="ar-SA" sz="1400" dirty="0">
              <a:solidFill>
                <a:srgbClr val="000000"/>
              </a:solidFill>
              <a:latin typeface="Amiri Quran" pitchFamily="2" charset="-78"/>
              <a:ea typeface="Times New Roman" panose="02020603050405020304" pitchFamily="18" charset="0"/>
              <a:cs typeface="Amiri Quran" pitchFamily="2" charset="-78"/>
            </a:endParaRPr>
          </a:p>
          <a:p>
            <a:pPr algn="justLow" rtl="1">
              <a:lnSpc>
                <a:spcPct val="150000"/>
              </a:lnSpc>
            </a:pPr>
            <a:r>
              <a:rPr lang="ar-SA" sz="1400" dirty="0">
                <a:solidFill>
                  <a:srgbClr val="000000"/>
                </a:solidFill>
                <a:latin typeface="Amiri Quran" pitchFamily="2" charset="-78"/>
                <a:ea typeface="Times New Roman" panose="02020603050405020304" pitchFamily="18" charset="0"/>
                <a:cs typeface="Amiri Quran" pitchFamily="2" charset="-78"/>
              </a:rPr>
              <a:t>وقال تعالى :  { إنما يوفى الصابرون أجرهم بغير حساب } .</a:t>
            </a:r>
          </a:p>
          <a:p>
            <a:pPr algn="justLow" rtl="1">
              <a:lnSpc>
                <a:spcPct val="150000"/>
              </a:lnSpc>
            </a:pPr>
            <a:endParaRPr lang="ar-SA" sz="1400" dirty="0">
              <a:solidFill>
                <a:srgbClr val="000000"/>
              </a:solidFill>
              <a:latin typeface="Amiri Quran" pitchFamily="2" charset="-78"/>
              <a:ea typeface="Times New Roman" panose="02020603050405020304" pitchFamily="18" charset="0"/>
              <a:cs typeface="Amiri Quran" pitchFamily="2" charset="-78"/>
            </a:endParaRPr>
          </a:p>
          <a:p>
            <a:pPr algn="justLow" rtl="1">
              <a:lnSpc>
                <a:spcPct val="150000"/>
              </a:lnSpc>
            </a:pPr>
            <a:r>
              <a:rPr lang="ar-SA" sz="1400" dirty="0">
                <a:solidFill>
                  <a:srgbClr val="000000"/>
                </a:solidFill>
                <a:latin typeface="Amiri Quran" pitchFamily="2" charset="-78"/>
                <a:ea typeface="Times New Roman" panose="02020603050405020304" pitchFamily="18" charset="0"/>
                <a:cs typeface="Amiri Quran" pitchFamily="2" charset="-78"/>
              </a:rPr>
              <a:t>وقال تعالى:  { ولمن صبر وغفر إن ذلك لمن عزم الأمور } .</a:t>
            </a:r>
          </a:p>
          <a:p>
            <a:pPr algn="justLow" rtl="1">
              <a:lnSpc>
                <a:spcPct val="150000"/>
              </a:lnSpc>
            </a:pPr>
            <a:endParaRPr lang="ar-SA" sz="1400" dirty="0">
              <a:solidFill>
                <a:srgbClr val="000000"/>
              </a:solidFill>
              <a:latin typeface="Amiri Quran" pitchFamily="2" charset="-78"/>
              <a:ea typeface="Times New Roman" panose="02020603050405020304" pitchFamily="18" charset="0"/>
              <a:cs typeface="Amiri Quran" pitchFamily="2" charset="-78"/>
            </a:endParaRPr>
          </a:p>
          <a:p>
            <a:pPr algn="justLow" rtl="1">
              <a:lnSpc>
                <a:spcPct val="150000"/>
              </a:lnSpc>
            </a:pPr>
            <a:r>
              <a:rPr lang="ar-SA" sz="1400" dirty="0">
                <a:solidFill>
                  <a:srgbClr val="000000"/>
                </a:solidFill>
                <a:latin typeface="Amiri Quran" pitchFamily="2" charset="-78"/>
                <a:ea typeface="Times New Roman" panose="02020603050405020304" pitchFamily="18" charset="0"/>
                <a:cs typeface="Amiri Quran" pitchFamily="2" charset="-78"/>
              </a:rPr>
              <a:t>وقال تعالى:  { استعينوا بالصبر والصلاة إن اللَّه مع الصابرين } .</a:t>
            </a:r>
          </a:p>
          <a:p>
            <a:pPr algn="justLow" rtl="1">
              <a:lnSpc>
                <a:spcPct val="150000"/>
              </a:lnSpc>
            </a:pPr>
            <a:endParaRPr lang="ar-SA" sz="1400" dirty="0">
              <a:solidFill>
                <a:srgbClr val="000000"/>
              </a:solidFill>
              <a:latin typeface="Amiri Quran" pitchFamily="2" charset="-78"/>
              <a:ea typeface="Times New Roman" panose="02020603050405020304" pitchFamily="18" charset="0"/>
              <a:cs typeface="Amiri Quran" pitchFamily="2" charset="-78"/>
            </a:endParaRPr>
          </a:p>
          <a:p>
            <a:pPr algn="justLow" rtl="1">
              <a:lnSpc>
                <a:spcPct val="150000"/>
              </a:lnSpc>
            </a:pPr>
            <a:r>
              <a:rPr lang="ar-SA" sz="1400" dirty="0">
                <a:solidFill>
                  <a:srgbClr val="000000"/>
                </a:solidFill>
                <a:latin typeface="Amiri Quran" pitchFamily="2" charset="-78"/>
                <a:ea typeface="Times New Roman" panose="02020603050405020304" pitchFamily="18" charset="0"/>
                <a:cs typeface="Amiri Quran" pitchFamily="2" charset="-78"/>
              </a:rPr>
              <a:t>وقال تعالى:  { ولنبلونكم حتى نعلم المجاهدين مِنْكم والصابرين } </a:t>
            </a:r>
          </a:p>
          <a:p>
            <a:pPr algn="justLow" rtl="1">
              <a:lnSpc>
                <a:spcPct val="150000"/>
              </a:lnSpc>
            </a:pPr>
            <a:endParaRPr lang="ar-SA" sz="1400" dirty="0">
              <a:solidFill>
                <a:srgbClr val="000000"/>
              </a:solidFill>
              <a:latin typeface="Amiri Quran" pitchFamily="2" charset="-78"/>
              <a:ea typeface="Times New Roman" panose="02020603050405020304" pitchFamily="18" charset="0"/>
              <a:cs typeface="Amiri Quran" pitchFamily="2" charset="-78"/>
            </a:endParaRPr>
          </a:p>
          <a:p>
            <a:pPr algn="justLow" rtl="1">
              <a:lnSpc>
                <a:spcPct val="150000"/>
              </a:lnSpc>
            </a:pPr>
            <a:endParaRPr lang="ar-SA" sz="1400" dirty="0">
              <a:solidFill>
                <a:srgbClr val="000000"/>
              </a:solidFill>
              <a:latin typeface="Amiri Quran" pitchFamily="2" charset="-78"/>
              <a:ea typeface="Times New Roman" panose="02020603050405020304" pitchFamily="18" charset="0"/>
              <a:cs typeface="Amiri Quran" pitchFamily="2" charset="-78"/>
            </a:endParaRPr>
          </a:p>
          <a:p>
            <a:pPr algn="justLow" rtl="1">
              <a:lnSpc>
                <a:spcPct val="150000"/>
              </a:lnSpc>
            </a:pPr>
            <a:endParaRPr lang="ar-SA" sz="1400" dirty="0">
              <a:solidFill>
                <a:srgbClr val="000000"/>
              </a:solidFill>
              <a:latin typeface="Amiri Quran" pitchFamily="2" charset="-78"/>
              <a:ea typeface="Times New Roman" panose="02020603050405020304" pitchFamily="18" charset="0"/>
              <a:cs typeface="Amiri Quran" pitchFamily="2" charset="-78"/>
            </a:endParaRPr>
          </a:p>
          <a:p>
            <a:pPr algn="justLow" rtl="1">
              <a:lnSpc>
                <a:spcPct val="150000"/>
              </a:lnSpc>
            </a:pPr>
            <a:endParaRPr lang="ar-SA" sz="1400" dirty="0">
              <a:solidFill>
                <a:srgbClr val="000000"/>
              </a:solidFill>
              <a:latin typeface="Amiri Quran" pitchFamily="2" charset="-78"/>
              <a:ea typeface="Times New Roman" panose="02020603050405020304" pitchFamily="18" charset="0"/>
              <a:cs typeface="Amiri Quran" pitchFamily="2" charset="-78"/>
            </a:endParaRPr>
          </a:p>
          <a:p>
            <a:pPr algn="justLow" rtl="1">
              <a:lnSpc>
                <a:spcPct val="150000"/>
              </a:lnSpc>
            </a:pPr>
            <a:endParaRPr lang="ar-SA" sz="1400" dirty="0">
              <a:solidFill>
                <a:srgbClr val="000000"/>
              </a:solidFill>
              <a:latin typeface="Amiri Quran" pitchFamily="2" charset="-78"/>
              <a:ea typeface="Times New Roman" panose="02020603050405020304" pitchFamily="18" charset="0"/>
              <a:cs typeface="Amiri Quran" pitchFamily="2" charset="-78"/>
            </a:endParaRPr>
          </a:p>
        </p:txBody>
      </p:sp>
    </p:spTree>
    <p:extLst>
      <p:ext uri="{BB962C8B-B14F-4D97-AF65-F5344CB8AC3E}">
        <p14:creationId xmlns:p14="http://schemas.microsoft.com/office/powerpoint/2010/main" val="39820177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D3E131E-4A03-3543-9909-AFC90BD38206}"/>
              </a:ext>
            </a:extLst>
          </p:cNvPr>
          <p:cNvSpPr txBox="1"/>
          <p:nvPr/>
        </p:nvSpPr>
        <p:spPr>
          <a:xfrm>
            <a:off x="367301" y="1135671"/>
            <a:ext cx="6097712" cy="5909310"/>
          </a:xfrm>
          <a:prstGeom prst="rect">
            <a:avLst/>
          </a:prstGeom>
          <a:noFill/>
        </p:spPr>
        <p:txBody>
          <a:bodyPr wrap="square">
            <a:spAutoFit/>
          </a:bodyPr>
          <a:lstStyle/>
          <a:p>
            <a:r>
              <a:rPr lang="en-GB" sz="1400" dirty="0">
                <a:solidFill>
                  <a:srgbClr val="000000"/>
                </a:solidFill>
                <a:latin typeface="Calibri" panose="020F0502020204030204" pitchFamily="34" charset="0"/>
              </a:rPr>
              <a:t> Abu Malik al-Harith ibn 'Asim al-</a:t>
            </a:r>
            <a:r>
              <a:rPr lang="en-GB" sz="1400" dirty="0" err="1">
                <a:solidFill>
                  <a:srgbClr val="000000"/>
                </a:solidFill>
                <a:latin typeface="Calibri" panose="020F0502020204030204" pitchFamily="34" charset="0"/>
              </a:rPr>
              <a:t>Ash'ari</a:t>
            </a:r>
            <a:r>
              <a:rPr lang="en-GB" sz="1400" dirty="0">
                <a:solidFill>
                  <a:srgbClr val="000000"/>
                </a:solidFill>
                <a:latin typeface="Calibri" panose="020F0502020204030204" pitchFamily="34" charset="0"/>
              </a:rPr>
              <a:t> reported that the Messenger of Allah, may Allah bless him and grant him peace, said, "Purity is half of belief. 'Praise be to Allah' fills up the balance, and 'Glory be to Allah and praise be to Allah' fills up everything between the heavens and the earth. The prayer is a light. </a:t>
            </a:r>
            <a:r>
              <a:rPr lang="en-GB" sz="1400" dirty="0" err="1">
                <a:solidFill>
                  <a:srgbClr val="000000"/>
                </a:solidFill>
                <a:latin typeface="Calibri" panose="020F0502020204030204" pitchFamily="34" charset="0"/>
              </a:rPr>
              <a:t>Sadaqa</a:t>
            </a:r>
            <a:r>
              <a:rPr lang="en-GB" sz="1400" dirty="0">
                <a:solidFill>
                  <a:srgbClr val="000000"/>
                </a:solidFill>
                <a:latin typeface="Calibri" panose="020F0502020204030204" pitchFamily="34" charset="0"/>
              </a:rPr>
              <a:t> is a proof. Steadfastness is an illumination. The Qur'an is a proof for you or against you. Everybody goes out and trades with his own self, either setting it free or destroying it." [Muslim]</a:t>
            </a:r>
          </a:p>
          <a:p>
            <a:endParaRPr lang="en-GB" sz="1400" dirty="0">
              <a:solidFill>
                <a:srgbClr val="000000"/>
              </a:solidFill>
              <a:latin typeface="Calibri" panose="020F0502020204030204" pitchFamily="34" charset="0"/>
            </a:endParaRPr>
          </a:p>
          <a:p>
            <a:r>
              <a:rPr lang="en-GB" sz="1400" dirty="0">
                <a:solidFill>
                  <a:srgbClr val="000000"/>
                </a:solidFill>
                <a:latin typeface="Calibri" panose="020F0502020204030204" pitchFamily="34" charset="0"/>
              </a:rPr>
              <a:t>Abu </a:t>
            </a:r>
            <a:r>
              <a:rPr lang="en-GB" sz="1400" dirty="0" err="1">
                <a:solidFill>
                  <a:srgbClr val="000000"/>
                </a:solidFill>
                <a:latin typeface="Calibri" panose="020F0502020204030204" pitchFamily="34" charset="0"/>
              </a:rPr>
              <a:t>Sa'id</a:t>
            </a:r>
            <a:r>
              <a:rPr lang="en-GB" sz="1400" dirty="0">
                <a:solidFill>
                  <a:srgbClr val="000000"/>
                </a:solidFill>
                <a:latin typeface="Calibri" panose="020F0502020204030204" pitchFamily="34" charset="0"/>
              </a:rPr>
              <a:t> </a:t>
            </a:r>
            <a:r>
              <a:rPr lang="en-GB" sz="1400" dirty="0" err="1">
                <a:solidFill>
                  <a:srgbClr val="000000"/>
                </a:solidFill>
                <a:latin typeface="Calibri" panose="020F0502020204030204" pitchFamily="34" charset="0"/>
              </a:rPr>
              <a:t>Sa'd</a:t>
            </a:r>
            <a:r>
              <a:rPr lang="en-GB" sz="1400" dirty="0">
                <a:solidFill>
                  <a:srgbClr val="000000"/>
                </a:solidFill>
                <a:latin typeface="Calibri" panose="020F0502020204030204" pitchFamily="34" charset="0"/>
              </a:rPr>
              <a:t> ibn Malik ibn Sinan al-</a:t>
            </a:r>
            <a:r>
              <a:rPr lang="en-GB" sz="1400" dirty="0" err="1">
                <a:solidFill>
                  <a:srgbClr val="000000"/>
                </a:solidFill>
                <a:latin typeface="Calibri" panose="020F0502020204030204" pitchFamily="34" charset="0"/>
              </a:rPr>
              <a:t>Khudri</a:t>
            </a:r>
            <a:r>
              <a:rPr lang="en-GB" sz="1400" dirty="0">
                <a:solidFill>
                  <a:srgbClr val="000000"/>
                </a:solidFill>
                <a:latin typeface="Calibri" panose="020F0502020204030204" pitchFamily="34" charset="0"/>
              </a:rPr>
              <a:t> said, "Some of the people of the Ansar asked for something from the Messenger of Allah, may Allah bless him and grant him peace, and he gave it to them. Then they asked him again and he gave to them until he had used up everything he had. He said, 'If I had anything more, I would not keep it from you. Whoever refrains, Allah will spare him from needing to ask. Whoever wants to be independent, Allah will make him so. Whoever shows fortitude, Allah will increase him in that. No one can be given any better and greater gift than fortitude.'" [Agreed upon]</a:t>
            </a:r>
          </a:p>
          <a:p>
            <a:endParaRPr lang="en-GB" sz="1400" dirty="0">
              <a:solidFill>
                <a:srgbClr val="000000"/>
              </a:solidFill>
              <a:latin typeface="Calibri" panose="020F0502020204030204" pitchFamily="34" charset="0"/>
            </a:endParaRPr>
          </a:p>
          <a:p>
            <a:endParaRPr lang="en-GB" sz="1400" dirty="0">
              <a:solidFill>
                <a:srgbClr val="000000"/>
              </a:solidFill>
              <a:latin typeface="Calibri" panose="020F0502020204030204" pitchFamily="34" charset="0"/>
            </a:endParaRPr>
          </a:p>
          <a:p>
            <a:r>
              <a:rPr lang="en-GB" sz="1400" dirty="0">
                <a:solidFill>
                  <a:srgbClr val="000000"/>
                </a:solidFill>
                <a:latin typeface="Calibri" panose="020F0502020204030204" pitchFamily="34" charset="0"/>
              </a:rPr>
              <a:t> Abu Yahya </a:t>
            </a:r>
            <a:r>
              <a:rPr lang="en-GB" sz="1400" dirty="0" err="1">
                <a:solidFill>
                  <a:srgbClr val="000000"/>
                </a:solidFill>
                <a:latin typeface="Calibri" panose="020F0502020204030204" pitchFamily="34" charset="0"/>
              </a:rPr>
              <a:t>Suhayb</a:t>
            </a:r>
            <a:r>
              <a:rPr lang="en-GB" sz="1400" dirty="0">
                <a:solidFill>
                  <a:srgbClr val="000000"/>
                </a:solidFill>
                <a:latin typeface="Calibri" panose="020F0502020204030204" pitchFamily="34" charset="0"/>
              </a:rPr>
              <a:t> ibn Sinan said, "The Messenger of Allah, may Allah bless him and grant him peace, said, 'What an extraordinary thing the business of the believer is! All of it is good for him. And that only applies to the believer. If good fortune is his lot, he is grateful and it is good for him. If something harmful happens to him, he is steadfast and that is good for him too.'" [Muslim]</a:t>
            </a:r>
          </a:p>
          <a:p>
            <a:endParaRPr lang="en-GB" sz="1400" dirty="0">
              <a:solidFill>
                <a:srgbClr val="000000"/>
              </a:solidFill>
              <a:latin typeface="Calibri" panose="020F0502020204030204" pitchFamily="34" charset="0"/>
            </a:endParaRPr>
          </a:p>
          <a:p>
            <a:endParaRPr lang="en-GB" sz="1400" dirty="0">
              <a:solidFill>
                <a:srgbClr val="000000"/>
              </a:solidFill>
              <a:effectLst/>
              <a:latin typeface="Calibri" panose="020F0502020204030204" pitchFamily="34" charset="0"/>
            </a:endParaRPr>
          </a:p>
          <a:p>
            <a:endParaRPr lang="en-GB" sz="1400" dirty="0">
              <a:solidFill>
                <a:srgbClr val="000000"/>
              </a:solidFill>
              <a:latin typeface="Calibri" panose="020F0502020204030204" pitchFamily="34" charset="0"/>
            </a:endParaRPr>
          </a:p>
          <a:p>
            <a:endParaRPr lang="en-GB" sz="1400" dirty="0">
              <a:solidFill>
                <a:srgbClr val="000000"/>
              </a:solidFill>
              <a:effectLst/>
              <a:latin typeface="Calibri" panose="020F0502020204030204" pitchFamily="34" charset="0"/>
            </a:endParaRPr>
          </a:p>
        </p:txBody>
      </p:sp>
      <p:sp>
        <p:nvSpPr>
          <p:cNvPr id="4" name="TextBox 3">
            <a:extLst>
              <a:ext uri="{FF2B5EF4-FFF2-40B4-BE49-F238E27FC236}">
                <a16:creationId xmlns:a16="http://schemas.microsoft.com/office/drawing/2014/main" id="{BDD8A65C-5624-5F46-B4DA-58E10115AD7D}"/>
              </a:ext>
            </a:extLst>
          </p:cNvPr>
          <p:cNvSpPr txBox="1"/>
          <p:nvPr/>
        </p:nvSpPr>
        <p:spPr>
          <a:xfrm>
            <a:off x="2044262" y="384416"/>
            <a:ext cx="8103476" cy="369332"/>
          </a:xfrm>
          <a:prstGeom prst="rect">
            <a:avLst/>
          </a:prstGeom>
          <a:noFill/>
        </p:spPr>
        <p:txBody>
          <a:bodyPr wrap="square">
            <a:spAutoFit/>
          </a:bodyPr>
          <a:lstStyle/>
          <a:p>
            <a:pPr algn="ctr"/>
            <a:r>
              <a:rPr lang="en-GB" b="1" dirty="0">
                <a:solidFill>
                  <a:srgbClr val="2A4B7E"/>
                </a:solidFill>
                <a:latin typeface="Cambria" panose="02040503050406030204" pitchFamily="18" charset="0"/>
              </a:rPr>
              <a:t>Chapter on Steadfastness</a:t>
            </a:r>
            <a:endParaRPr lang="en-GB" dirty="0">
              <a:solidFill>
                <a:srgbClr val="2A4B7E"/>
              </a:solidFill>
              <a:effectLst/>
              <a:latin typeface="Cambria" panose="02040503050406030204" pitchFamily="18" charset="0"/>
            </a:endParaRPr>
          </a:p>
        </p:txBody>
      </p:sp>
      <p:sp>
        <p:nvSpPr>
          <p:cNvPr id="5" name="TextBox 4">
            <a:extLst>
              <a:ext uri="{FF2B5EF4-FFF2-40B4-BE49-F238E27FC236}">
                <a16:creationId xmlns:a16="http://schemas.microsoft.com/office/drawing/2014/main" id="{33FEE291-0CE5-BC4B-9581-7C70C3C576A9}"/>
              </a:ext>
            </a:extLst>
          </p:cNvPr>
          <p:cNvSpPr txBox="1"/>
          <p:nvPr/>
        </p:nvSpPr>
        <p:spPr>
          <a:xfrm>
            <a:off x="6888253" y="1036903"/>
            <a:ext cx="5076495" cy="5559214"/>
          </a:xfrm>
          <a:prstGeom prst="rect">
            <a:avLst/>
          </a:prstGeom>
          <a:noFill/>
        </p:spPr>
        <p:txBody>
          <a:bodyPr wrap="square">
            <a:spAutoFit/>
          </a:bodyPr>
          <a:lstStyle/>
          <a:p>
            <a:pPr algn="justLow" rtl="1">
              <a:lnSpc>
                <a:spcPct val="150000"/>
              </a:lnSpc>
            </a:pPr>
            <a:r>
              <a:rPr lang="ar-SA" sz="1400" dirty="0">
                <a:solidFill>
                  <a:srgbClr val="000000"/>
                </a:solidFill>
                <a:latin typeface="Amiri Quran" pitchFamily="2" charset="-78"/>
                <a:ea typeface="Times New Roman" panose="02020603050405020304" pitchFamily="18" charset="0"/>
                <a:cs typeface="Amiri Quran" pitchFamily="2" charset="-78"/>
              </a:rPr>
              <a:t>وعن أبي مَالِكٍ الْحَارِثِ بْنِ عَاصِم الأشْعريِّ رَضِيَ اللَّهُ عَنْهُ قَالَ : قَالَ رَسُولُ اللَّهِ صَلّى اللهُ عَلَيْهِ وسَلَّم : « الطُّهُورُ شَطْرُ الإِيمَان ، وَالْحَمْدُ للَّه تَمْلأَ الْميزانَ وسُبْحَانَ الله والحَمْدُ للَّه تَمْلآنِ أَوْ تَمْلأ مَا بَيْنَ السَّموَات وَالأَرْضِ وَالصَّلاَةِ نورٌ ، والصَّدَقَةُ بُرْهَانٌ ، وَالصَّبْرُ ضِيَاءٌ ، والْقُرْآنُ حُجَّةُ لَكَ أَوْ عَلَيْكَ . كُلُّ النَّاس يَغْدُو، فَبِائِعٌ نَفْسَهُ فمُعْتِقُها ، أَوْ مُوبِقُهَا» رواه مسلم </a:t>
            </a:r>
            <a:endParaRPr lang="en-US" sz="1400" dirty="0">
              <a:solidFill>
                <a:srgbClr val="000000"/>
              </a:solidFill>
              <a:latin typeface="Amiri Quran" pitchFamily="2" charset="-78"/>
              <a:ea typeface="Times New Roman" panose="02020603050405020304" pitchFamily="18" charset="0"/>
              <a:cs typeface="Amiri Quran" pitchFamily="2" charset="-78"/>
            </a:endParaRPr>
          </a:p>
          <a:p>
            <a:pPr algn="justLow" rtl="1">
              <a:lnSpc>
                <a:spcPct val="150000"/>
              </a:lnSpc>
            </a:pPr>
            <a:endParaRPr lang="en-US" sz="1400" dirty="0">
              <a:solidFill>
                <a:srgbClr val="000000"/>
              </a:solidFill>
              <a:latin typeface="Amiri Quran" pitchFamily="2" charset="-78"/>
              <a:ea typeface="Times New Roman" panose="02020603050405020304" pitchFamily="18" charset="0"/>
              <a:cs typeface="Amiri Quran" pitchFamily="2" charset="-78"/>
            </a:endParaRPr>
          </a:p>
          <a:p>
            <a:pPr algn="justLow" rtl="1">
              <a:lnSpc>
                <a:spcPct val="150000"/>
              </a:lnSpc>
            </a:pPr>
            <a:r>
              <a:rPr lang="ar-SA" sz="1400" dirty="0">
                <a:solidFill>
                  <a:srgbClr val="000000"/>
                </a:solidFill>
                <a:latin typeface="Amiri Quran" pitchFamily="2" charset="-78"/>
                <a:ea typeface="Times New Roman" panose="02020603050405020304" pitchFamily="18" charset="0"/>
                <a:cs typeface="Amiri Quran" pitchFamily="2" charset="-78"/>
              </a:rPr>
              <a:t> وَعَنْ أبي سَعيدٍ بْن مَالِك بْن سِنَانٍ الخُدْرِيِّ رَضِيَ اللَّهُ عَنْهُمَا أَنَّ نَاساً مِنَ الأنصَارِ سَأَلُوا رَسُولَ الله صَلّى اللهُ عَلَيْهِ وسَلَّم فأَعْطاهُم ، ثُمَّ سَأَلُوهُ فَأَعْطَاهُمْ ، حَتَّى نَفِد مَا عِنْدَهُ ، فَقَالَ لَهُمْ حِينَ أَنَفَقَ كُلَّ شَيْءٍ بِيَدِهِ : « مَا يَكُنْ مِنْ خَيْرٍ فَلَنْ </a:t>
            </a:r>
            <a:r>
              <a:rPr lang="ar-SA" sz="1400" dirty="0" err="1">
                <a:solidFill>
                  <a:srgbClr val="000000"/>
                </a:solidFill>
                <a:latin typeface="Amiri Quran" pitchFamily="2" charset="-78"/>
                <a:ea typeface="Times New Roman" panose="02020603050405020304" pitchFamily="18" charset="0"/>
                <a:cs typeface="Amiri Quran" pitchFamily="2" charset="-78"/>
              </a:rPr>
              <a:t>أدَّخِرَهُ</a:t>
            </a:r>
            <a:r>
              <a:rPr lang="ar-SA" sz="1400" dirty="0">
                <a:solidFill>
                  <a:srgbClr val="000000"/>
                </a:solidFill>
                <a:latin typeface="Amiri Quran" pitchFamily="2" charset="-78"/>
                <a:ea typeface="Times New Roman" panose="02020603050405020304" pitchFamily="18" charset="0"/>
                <a:cs typeface="Amiri Quran" pitchFamily="2" charset="-78"/>
              </a:rPr>
              <a:t> عَنْكُمْ ، وَمَنْ </a:t>
            </a:r>
            <a:r>
              <a:rPr lang="ar-SA" sz="1400" dirty="0" err="1">
                <a:solidFill>
                  <a:srgbClr val="000000"/>
                </a:solidFill>
                <a:latin typeface="Amiri Quran" pitchFamily="2" charset="-78"/>
                <a:ea typeface="Times New Roman" panose="02020603050405020304" pitchFamily="18" charset="0"/>
                <a:cs typeface="Amiri Quran" pitchFamily="2" charset="-78"/>
              </a:rPr>
              <a:t>يسْتعْفِفْ</a:t>
            </a:r>
            <a:r>
              <a:rPr lang="ar-SA" sz="1400" dirty="0">
                <a:solidFill>
                  <a:srgbClr val="000000"/>
                </a:solidFill>
                <a:latin typeface="Amiri Quran" pitchFamily="2" charset="-78"/>
                <a:ea typeface="Times New Roman" panose="02020603050405020304" pitchFamily="18" charset="0"/>
                <a:cs typeface="Amiri Quran" pitchFamily="2" charset="-78"/>
              </a:rPr>
              <a:t> يُعِفَّهُ الله وَمَنْ يَسْتَغْنِ يُغْنِهِ اللَّهُ ، وَمَنْ يَتَصَبَّرْ يُصَبِّرْهُ اللَّهُ . وَمَا أُعْطِىَ أَحَدٌ عَطَاءً خَيْراً وَأَوْسَعَ مِنَ الصَّبْرِ » مُتَّفَقٌ عَلَيْهِ </a:t>
            </a:r>
            <a:endParaRPr lang="en-US" sz="1400" dirty="0">
              <a:solidFill>
                <a:srgbClr val="000000"/>
              </a:solidFill>
              <a:latin typeface="Amiri Quran" pitchFamily="2" charset="-78"/>
              <a:ea typeface="Times New Roman" panose="02020603050405020304" pitchFamily="18" charset="0"/>
              <a:cs typeface="Amiri Quran" pitchFamily="2" charset="-78"/>
            </a:endParaRPr>
          </a:p>
          <a:p>
            <a:pPr algn="justLow" rtl="1">
              <a:lnSpc>
                <a:spcPct val="150000"/>
              </a:lnSpc>
            </a:pPr>
            <a:endParaRPr lang="en-US" sz="1400" dirty="0">
              <a:solidFill>
                <a:srgbClr val="000000"/>
              </a:solidFill>
              <a:latin typeface="Amiri Quran" pitchFamily="2" charset="-78"/>
              <a:ea typeface="Times New Roman" panose="02020603050405020304" pitchFamily="18" charset="0"/>
              <a:cs typeface="Amiri Quran" pitchFamily="2" charset="-78"/>
            </a:endParaRPr>
          </a:p>
          <a:p>
            <a:pPr algn="justLow" rtl="1">
              <a:lnSpc>
                <a:spcPct val="150000"/>
              </a:lnSpc>
            </a:pPr>
            <a:r>
              <a:rPr lang="ar-SA" sz="1400" dirty="0">
                <a:solidFill>
                  <a:srgbClr val="000000"/>
                </a:solidFill>
                <a:latin typeface="Amiri Quran" pitchFamily="2" charset="-78"/>
                <a:ea typeface="Times New Roman" panose="02020603050405020304" pitchFamily="18" charset="0"/>
                <a:cs typeface="Amiri Quran" pitchFamily="2" charset="-78"/>
              </a:rPr>
              <a:t> وَعَنْ أبي يَحْيَى صُهَيْبِ بْنِ سِنَانٍ رَضِيَ اللَّهُ عَنْهُ قَالَ : قَالَ رَسُولُ الله صَلّى اللهُ عَلَيْهِ وسَلَّم : «عَجَباً لأمْرِ الْمُؤْمِنِ إِنَّ أَمْرَهُ كُلَّهُ لَهُ خَيْرٌ ، وَلَيْسَ ذَلِكَ لأِحَدٍ إِلاَّ للْمُؤْمِن : إِنْ أَصَابَتْهُ سَرَّاءُ شَكَرَ فَكَانَ خَيْراً لَهُ ، وَإِنْ أَصَابَتْهُ ضَرَّاءُ صَبَرَ فَكَانَ خيْراً لَهُ » رواه مسلم .</a:t>
            </a:r>
            <a:endParaRPr lang="en-US" sz="1400" dirty="0">
              <a:solidFill>
                <a:srgbClr val="000000"/>
              </a:solidFill>
              <a:latin typeface="Amiri Quran" pitchFamily="2" charset="-78"/>
              <a:ea typeface="Times New Roman" panose="02020603050405020304" pitchFamily="18" charset="0"/>
              <a:cs typeface="Amiri Quran" pitchFamily="2" charset="-78"/>
            </a:endParaRPr>
          </a:p>
          <a:p>
            <a:pPr algn="justLow" rtl="1">
              <a:lnSpc>
                <a:spcPct val="150000"/>
              </a:lnSpc>
            </a:pPr>
            <a:endParaRPr lang="en-US" sz="1400" dirty="0">
              <a:solidFill>
                <a:srgbClr val="000000"/>
              </a:solidFill>
              <a:latin typeface="Amiri Quran" pitchFamily="2" charset="-78"/>
              <a:ea typeface="Times New Roman" panose="02020603050405020304" pitchFamily="18" charset="0"/>
              <a:cs typeface="Amiri Quran" pitchFamily="2" charset="-78"/>
            </a:endParaRPr>
          </a:p>
          <a:p>
            <a:pPr algn="justLow" rtl="1">
              <a:lnSpc>
                <a:spcPct val="150000"/>
              </a:lnSpc>
            </a:pPr>
            <a:endParaRPr lang="ar-SA" sz="1400" dirty="0">
              <a:solidFill>
                <a:srgbClr val="000000"/>
              </a:solidFill>
              <a:latin typeface="Amiri Quran" pitchFamily="2" charset="-78"/>
              <a:ea typeface="Times New Roman" panose="02020603050405020304" pitchFamily="18" charset="0"/>
              <a:cs typeface="Amiri Quran" pitchFamily="2" charset="-78"/>
            </a:endParaRPr>
          </a:p>
        </p:txBody>
      </p:sp>
    </p:spTree>
    <p:extLst>
      <p:ext uri="{BB962C8B-B14F-4D97-AF65-F5344CB8AC3E}">
        <p14:creationId xmlns:p14="http://schemas.microsoft.com/office/powerpoint/2010/main" val="5617565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9DED597-19DA-5247-92D8-55334B4BEE3E}"/>
              </a:ext>
            </a:extLst>
          </p:cNvPr>
          <p:cNvSpPr txBox="1"/>
          <p:nvPr/>
        </p:nvSpPr>
        <p:spPr>
          <a:xfrm>
            <a:off x="1040578" y="1941815"/>
            <a:ext cx="8031504" cy="1200329"/>
          </a:xfrm>
          <a:prstGeom prst="rect">
            <a:avLst/>
          </a:prstGeom>
          <a:noFill/>
        </p:spPr>
        <p:txBody>
          <a:bodyPr wrap="square" rtlCol="0">
            <a:spAutoFit/>
          </a:bodyPr>
          <a:lstStyle/>
          <a:p>
            <a:r>
              <a:rPr lang="en-US" dirty="0"/>
              <a:t>Identify how the term  </a:t>
            </a:r>
            <a:r>
              <a:rPr lang="ar-SA" dirty="0"/>
              <a:t> الصبر</a:t>
            </a:r>
            <a:r>
              <a:rPr lang="en-US" dirty="0"/>
              <a:t> is being used in your provided hadith. Relate it to the context of how it is being mentioned, keeping in mind, as explained,  the general meaning of the term. Shed light on the particular significance  </a:t>
            </a:r>
            <a:r>
              <a:rPr lang="ar-SA" dirty="0"/>
              <a:t>الصبر</a:t>
            </a:r>
            <a:r>
              <a:rPr lang="en-US" dirty="0"/>
              <a:t> provides in the hadith.</a:t>
            </a:r>
          </a:p>
        </p:txBody>
      </p:sp>
    </p:spTree>
    <p:extLst>
      <p:ext uri="{BB962C8B-B14F-4D97-AF65-F5344CB8AC3E}">
        <p14:creationId xmlns:p14="http://schemas.microsoft.com/office/powerpoint/2010/main" val="23742206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1493DF7-D92B-8D43-99D8-9B3F5AF9A394}"/>
              </a:ext>
            </a:extLst>
          </p:cNvPr>
          <p:cNvSpPr txBox="1"/>
          <p:nvPr/>
        </p:nvSpPr>
        <p:spPr>
          <a:xfrm>
            <a:off x="2044262" y="384416"/>
            <a:ext cx="8103476" cy="646331"/>
          </a:xfrm>
          <a:prstGeom prst="rect">
            <a:avLst/>
          </a:prstGeom>
          <a:noFill/>
        </p:spPr>
        <p:txBody>
          <a:bodyPr wrap="square">
            <a:spAutoFit/>
          </a:bodyPr>
          <a:lstStyle/>
          <a:p>
            <a:pPr algn="ctr"/>
            <a:r>
              <a:rPr lang="en-GB" b="1" dirty="0">
                <a:solidFill>
                  <a:srgbClr val="2A4B7E"/>
                </a:solidFill>
                <a:effectLst/>
                <a:latin typeface="Cambria" panose="02040503050406030204" pitchFamily="18" charset="0"/>
              </a:rPr>
              <a:t>Chapter on Sincerity and having an intention for all actions, words and states, outward</a:t>
            </a:r>
            <a:r>
              <a:rPr lang="en-GB" dirty="0">
                <a:solidFill>
                  <a:srgbClr val="2A4B7E"/>
                </a:solidFill>
                <a:latin typeface="Cambria" panose="02040503050406030204" pitchFamily="18" charset="0"/>
              </a:rPr>
              <a:t> </a:t>
            </a:r>
            <a:r>
              <a:rPr lang="en-GB" b="1" dirty="0">
                <a:solidFill>
                  <a:srgbClr val="2A4B7E"/>
                </a:solidFill>
                <a:effectLst/>
                <a:latin typeface="Cambria" panose="02040503050406030204" pitchFamily="18" charset="0"/>
              </a:rPr>
              <a:t>and inward </a:t>
            </a:r>
            <a:r>
              <a:rPr lang="en-GB" b="1" dirty="0" err="1">
                <a:solidFill>
                  <a:srgbClr val="2A4B7E"/>
                </a:solidFill>
                <a:effectLst/>
                <a:latin typeface="Cambria" panose="02040503050406030204" pitchFamily="18" charset="0"/>
              </a:rPr>
              <a:t>cont</a:t>
            </a:r>
            <a:r>
              <a:rPr lang="en-GB" b="1" dirty="0">
                <a:solidFill>
                  <a:srgbClr val="2A4B7E"/>
                </a:solidFill>
                <a:effectLst/>
                <a:latin typeface="Cambria" panose="02040503050406030204" pitchFamily="18" charset="0"/>
              </a:rPr>
              <a:t>….</a:t>
            </a:r>
            <a:endParaRPr lang="en-GB" dirty="0">
              <a:solidFill>
                <a:srgbClr val="2A4B7E"/>
              </a:solidFill>
              <a:effectLst/>
              <a:latin typeface="Cambria" panose="02040503050406030204" pitchFamily="18" charset="0"/>
            </a:endParaRPr>
          </a:p>
        </p:txBody>
      </p:sp>
      <p:sp>
        <p:nvSpPr>
          <p:cNvPr id="7" name="TextBox 6">
            <a:extLst>
              <a:ext uri="{FF2B5EF4-FFF2-40B4-BE49-F238E27FC236}">
                <a16:creationId xmlns:a16="http://schemas.microsoft.com/office/drawing/2014/main" id="{9F37C832-7138-D346-A42A-5FD3A63BB3F8}"/>
              </a:ext>
            </a:extLst>
          </p:cNvPr>
          <p:cNvSpPr txBox="1"/>
          <p:nvPr/>
        </p:nvSpPr>
        <p:spPr>
          <a:xfrm>
            <a:off x="105104" y="1352555"/>
            <a:ext cx="5990896" cy="5262979"/>
          </a:xfrm>
          <a:prstGeom prst="rect">
            <a:avLst/>
          </a:prstGeom>
          <a:noFill/>
        </p:spPr>
        <p:txBody>
          <a:bodyPr wrap="square">
            <a:spAutoFit/>
          </a:bodyPr>
          <a:lstStyle/>
          <a:p>
            <a:r>
              <a:rPr lang="en-GB" sz="1400" dirty="0">
                <a:solidFill>
                  <a:srgbClr val="000000"/>
                </a:solidFill>
                <a:latin typeface="Calibri" panose="020F0502020204030204" pitchFamily="34" charset="0"/>
              </a:rPr>
              <a:t> 'A'isha, may Allah be pleased with her said, "The Prophet, may Allah bless him and grant him peace, said, 'There is no more hijra after the Conquest [of </a:t>
            </a:r>
            <a:r>
              <a:rPr lang="en-GB" sz="1400" dirty="0" err="1">
                <a:solidFill>
                  <a:srgbClr val="000000"/>
                </a:solidFill>
                <a:latin typeface="Calibri" panose="020F0502020204030204" pitchFamily="34" charset="0"/>
              </a:rPr>
              <a:t>Makka</a:t>
            </a:r>
            <a:r>
              <a:rPr lang="en-GB" sz="1400" dirty="0">
                <a:solidFill>
                  <a:srgbClr val="000000"/>
                </a:solidFill>
                <a:latin typeface="Calibri" panose="020F0502020204030204" pitchFamily="34" charset="0"/>
              </a:rPr>
              <a:t>], but there is jihad and intention. When you are called to it then go." [Agreed upon]</a:t>
            </a:r>
          </a:p>
          <a:p>
            <a:endParaRPr lang="en-GB" sz="1400" dirty="0">
              <a:solidFill>
                <a:srgbClr val="000000"/>
              </a:solidFill>
              <a:latin typeface="Calibri" panose="020F0502020204030204" pitchFamily="34" charset="0"/>
            </a:endParaRPr>
          </a:p>
          <a:p>
            <a:r>
              <a:rPr lang="en-GB" sz="1400" dirty="0">
                <a:solidFill>
                  <a:srgbClr val="000000"/>
                </a:solidFill>
                <a:latin typeface="Calibri" panose="020F0502020204030204" pitchFamily="34" charset="0"/>
              </a:rPr>
              <a:t> Abu 'Abdullah Jabir ibn 'Abdullah al-Ansari said, "Once we were with the Prophet, may Allah bless him and grant him peace, on an expedition and he said, 'There are certain men still in Madina who have accompanied you on every stretch you have travelled and every valley you have crossed. It was only illness that prevented them from coming.’” One variant has, "from their sharing the reward with us." [Muslim]</a:t>
            </a:r>
          </a:p>
          <a:p>
            <a:r>
              <a:rPr lang="en-GB" sz="1400" dirty="0">
                <a:solidFill>
                  <a:srgbClr val="000000"/>
                </a:solidFill>
                <a:latin typeface="Calibri" panose="020F0502020204030204" pitchFamily="34" charset="0"/>
              </a:rPr>
              <a:t>Al-Bukhari related it from Anas who said, "We returned from the expedition to Tabuk with the Prophet, may Allah bless him and grant him peace, and he said, 'Some people have stayed behind in Madina and we did not travel through a ravine or a valley without their accompanying us. A valid excuse prevented them from coming.’”</a:t>
            </a:r>
          </a:p>
          <a:p>
            <a:endParaRPr lang="en-GB" sz="1400" dirty="0">
              <a:solidFill>
                <a:srgbClr val="000000"/>
              </a:solidFill>
              <a:effectLst/>
              <a:latin typeface="Calibri" panose="020F0502020204030204" pitchFamily="34" charset="0"/>
            </a:endParaRPr>
          </a:p>
          <a:p>
            <a:r>
              <a:rPr lang="en-GB" sz="1400" dirty="0">
                <a:solidFill>
                  <a:srgbClr val="000000"/>
                </a:solidFill>
                <a:latin typeface="Calibri" panose="020F0502020204030204" pitchFamily="34" charset="0"/>
              </a:rPr>
              <a:t> Abu Yazid </a:t>
            </a:r>
            <a:r>
              <a:rPr lang="en-GB" sz="1400" dirty="0" err="1">
                <a:solidFill>
                  <a:srgbClr val="000000"/>
                </a:solidFill>
                <a:latin typeface="Calibri" panose="020F0502020204030204" pitchFamily="34" charset="0"/>
              </a:rPr>
              <a:t>Ma'n</a:t>
            </a:r>
            <a:r>
              <a:rPr lang="en-GB" sz="1400" dirty="0">
                <a:solidFill>
                  <a:srgbClr val="000000"/>
                </a:solidFill>
                <a:latin typeface="Calibri" panose="020F0502020204030204" pitchFamily="34" charset="0"/>
              </a:rPr>
              <a:t> ibn Yazid ibn al-</a:t>
            </a:r>
            <a:r>
              <a:rPr lang="en-GB" sz="1400" dirty="0" err="1">
                <a:solidFill>
                  <a:srgbClr val="000000"/>
                </a:solidFill>
                <a:latin typeface="Calibri" panose="020F0502020204030204" pitchFamily="34" charset="0"/>
              </a:rPr>
              <a:t>Akhnas</a:t>
            </a:r>
            <a:r>
              <a:rPr lang="en-GB" sz="1400" dirty="0">
                <a:solidFill>
                  <a:srgbClr val="000000"/>
                </a:solidFill>
                <a:latin typeface="Calibri" panose="020F0502020204030204" pitchFamily="34" charset="0"/>
              </a:rPr>
              <a:t> - and he, his father and grandfather were Companions - said, "My father, Yazid, had put aside some dinars to give as </a:t>
            </a:r>
            <a:r>
              <a:rPr lang="en-GB" sz="1400" dirty="0" err="1">
                <a:solidFill>
                  <a:srgbClr val="000000"/>
                </a:solidFill>
                <a:latin typeface="Calibri" panose="020F0502020204030204" pitchFamily="34" charset="0"/>
              </a:rPr>
              <a:t>sadaqa</a:t>
            </a:r>
            <a:r>
              <a:rPr lang="en-GB" sz="1400" dirty="0">
                <a:solidFill>
                  <a:srgbClr val="000000"/>
                </a:solidFill>
                <a:latin typeface="Calibri" panose="020F0502020204030204" pitchFamily="34" charset="0"/>
              </a:rPr>
              <a:t> and placed them in the care of a man in the mosque and then I came and took them and brought them to him. He said, 'By Allah, I did not mean you!' I took the case to the Messenger of Allah, may Allah bless him and grant him peace, and he said, 'Yazid, for you what you intended, and for you, </a:t>
            </a:r>
            <a:r>
              <a:rPr lang="en-GB" sz="1400" dirty="0" err="1">
                <a:solidFill>
                  <a:srgbClr val="000000"/>
                </a:solidFill>
                <a:latin typeface="Calibri" panose="020F0502020204030204" pitchFamily="34" charset="0"/>
              </a:rPr>
              <a:t>Ma'n</a:t>
            </a:r>
            <a:r>
              <a:rPr lang="en-GB" sz="1400" dirty="0">
                <a:solidFill>
                  <a:srgbClr val="000000"/>
                </a:solidFill>
                <a:latin typeface="Calibri" panose="020F0502020204030204" pitchFamily="34" charset="0"/>
              </a:rPr>
              <a:t>, what you took.'" [al-Bukhari]</a:t>
            </a:r>
            <a:endParaRPr lang="en-GB" sz="1400" dirty="0">
              <a:solidFill>
                <a:srgbClr val="000000"/>
              </a:solidFill>
              <a:effectLst/>
              <a:latin typeface="Calibri" panose="020F0502020204030204" pitchFamily="34" charset="0"/>
            </a:endParaRPr>
          </a:p>
        </p:txBody>
      </p:sp>
      <p:sp>
        <p:nvSpPr>
          <p:cNvPr id="9" name="TextBox 8">
            <a:extLst>
              <a:ext uri="{FF2B5EF4-FFF2-40B4-BE49-F238E27FC236}">
                <a16:creationId xmlns:a16="http://schemas.microsoft.com/office/drawing/2014/main" id="{DB4F4308-0BC7-1140-B22C-717BB5FD0A39}"/>
              </a:ext>
            </a:extLst>
          </p:cNvPr>
          <p:cNvSpPr txBox="1"/>
          <p:nvPr/>
        </p:nvSpPr>
        <p:spPr>
          <a:xfrm>
            <a:off x="7126013" y="1096715"/>
            <a:ext cx="4624551" cy="5559214"/>
          </a:xfrm>
          <a:prstGeom prst="rect">
            <a:avLst/>
          </a:prstGeom>
          <a:noFill/>
        </p:spPr>
        <p:txBody>
          <a:bodyPr wrap="square">
            <a:spAutoFit/>
          </a:bodyPr>
          <a:lstStyle/>
          <a:p>
            <a:pPr algn="justLow" rtl="1">
              <a:lnSpc>
                <a:spcPct val="150000"/>
              </a:lnSpc>
            </a:pPr>
            <a:r>
              <a:rPr lang="ar-SA" sz="1400" dirty="0">
                <a:solidFill>
                  <a:srgbClr val="000000"/>
                </a:solidFill>
                <a:latin typeface="Amiri Quran" pitchFamily="2" charset="-78"/>
                <a:ea typeface="Times New Roman" panose="02020603050405020304" pitchFamily="18" charset="0"/>
                <a:cs typeface="Amiri Quran" pitchFamily="2" charset="-78"/>
              </a:rPr>
              <a:t>عَنْ عَائِشَة رَضِيَ الله عنْهَا قَالَت قالَ النَّبِيُّ صَلّى اللهُ عَلَيْهِ وسَلَّم : «لا هِجْرَةَ بَعْدَ الْفَتْحِ، وَلكنْ جِهَادٌ وَنِيَّةٌ ، وَإِذَا اسْتُنْفرِتُمْ فانْفِرُوا» مُتَّفَقٌ عَلَيْهِ .</a:t>
            </a:r>
          </a:p>
          <a:p>
            <a:pPr algn="justLow" rtl="1">
              <a:lnSpc>
                <a:spcPct val="150000"/>
              </a:lnSpc>
            </a:pPr>
            <a:r>
              <a:rPr lang="ar-SA" sz="1400" dirty="0">
                <a:solidFill>
                  <a:srgbClr val="000000"/>
                </a:solidFill>
                <a:latin typeface="Amiri Quran" pitchFamily="2" charset="-78"/>
                <a:ea typeface="Times New Roman" panose="02020603050405020304" pitchFamily="18" charset="0"/>
                <a:cs typeface="Amiri Quran" pitchFamily="2" charset="-78"/>
              </a:rPr>
              <a:t>وَمَعْنَاهُ : لا هِجْرَةَ مِنْ مَكَّةَ لأَنَّهَا صَارَتْ دَارَ إِسْلامٍ .</a:t>
            </a:r>
            <a:endParaRPr lang="en-US" sz="1400" dirty="0">
              <a:solidFill>
                <a:srgbClr val="000000"/>
              </a:solidFill>
              <a:latin typeface="Amiri Quran" pitchFamily="2" charset="-78"/>
              <a:ea typeface="Times New Roman" panose="02020603050405020304" pitchFamily="18" charset="0"/>
              <a:cs typeface="Amiri Quran" pitchFamily="2" charset="-78"/>
            </a:endParaRPr>
          </a:p>
          <a:p>
            <a:pPr algn="justLow" rtl="1">
              <a:lnSpc>
                <a:spcPct val="150000"/>
              </a:lnSpc>
            </a:pPr>
            <a:endParaRPr lang="ar-SA" sz="1400" dirty="0">
              <a:solidFill>
                <a:srgbClr val="000000"/>
              </a:solidFill>
              <a:latin typeface="Amiri Quran" pitchFamily="2" charset="-78"/>
              <a:ea typeface="Times New Roman" panose="02020603050405020304" pitchFamily="18" charset="0"/>
              <a:cs typeface="Amiri Quran" pitchFamily="2" charset="-78"/>
            </a:endParaRPr>
          </a:p>
          <a:p>
            <a:pPr algn="justLow" rtl="1">
              <a:lnSpc>
                <a:spcPct val="150000"/>
              </a:lnSpc>
            </a:pPr>
            <a:r>
              <a:rPr lang="ar-SA" sz="1400" dirty="0">
                <a:solidFill>
                  <a:srgbClr val="000000"/>
                </a:solidFill>
                <a:latin typeface="Amiri Quran" pitchFamily="2" charset="-78"/>
                <a:ea typeface="Times New Roman" panose="02020603050405020304" pitchFamily="18" charset="0"/>
                <a:cs typeface="Amiri Quran" pitchFamily="2" charset="-78"/>
              </a:rPr>
              <a:t>وعَنْ أبي عَبْدِ اللَّهِ جابِرِ بْنِ عَبْدِ اللَّهِ الأَنْصَارِيِّ رضِيَ الله عنْهُمَا قَالَ :كُنَّا مَع النَّبِيِّ صَلّى اللهُ عَلَيْهِ وسَلَّم في غَزَاة فَقَالَ : «إِنَّ بِالْمَدِينَةِ </a:t>
            </a:r>
            <a:r>
              <a:rPr lang="ar-SA" sz="1400" dirty="0" err="1">
                <a:solidFill>
                  <a:srgbClr val="000000"/>
                </a:solidFill>
                <a:latin typeface="Amiri Quran" pitchFamily="2" charset="-78"/>
                <a:ea typeface="Times New Roman" panose="02020603050405020304" pitchFamily="18" charset="0"/>
                <a:cs typeface="Amiri Quran" pitchFamily="2" charset="-78"/>
              </a:rPr>
              <a:t>لَرِجَالاً</a:t>
            </a:r>
            <a:r>
              <a:rPr lang="ar-SA" sz="1400" dirty="0">
                <a:solidFill>
                  <a:srgbClr val="000000"/>
                </a:solidFill>
                <a:latin typeface="Amiri Quran" pitchFamily="2" charset="-78"/>
                <a:ea typeface="Times New Roman" panose="02020603050405020304" pitchFamily="18" charset="0"/>
                <a:cs typeface="Amiri Quran" pitchFamily="2" charset="-78"/>
              </a:rPr>
              <a:t> مَا سِرْتُمْ مَسِيراً ، وَلاَ قَطَعْتُمْ وَادِياً إِلاَّ كانُوا مَعكُم حَبَسَهُمُ الْمَرَضُ» وَفِي روايَةِ : «إِلاَّ شَركُوكُمْ في الأَجْرِ» رَواهُ مُسْلِمٌ .</a:t>
            </a:r>
            <a:endParaRPr lang="en-US" sz="1400" dirty="0">
              <a:solidFill>
                <a:srgbClr val="000000"/>
              </a:solidFill>
              <a:latin typeface="Amiri Quran" pitchFamily="2" charset="-78"/>
              <a:ea typeface="Times New Roman" panose="02020603050405020304" pitchFamily="18" charset="0"/>
              <a:cs typeface="Amiri Quran" pitchFamily="2" charset="-78"/>
            </a:endParaRPr>
          </a:p>
          <a:p>
            <a:pPr algn="justLow" rtl="1">
              <a:lnSpc>
                <a:spcPct val="150000"/>
              </a:lnSpc>
            </a:pPr>
            <a:r>
              <a:rPr lang="ar-SA" sz="1400" dirty="0">
                <a:solidFill>
                  <a:srgbClr val="000000"/>
                </a:solidFill>
                <a:latin typeface="Amiri Quran" pitchFamily="2" charset="-78"/>
                <a:ea typeface="Times New Roman" panose="02020603050405020304" pitchFamily="18" charset="0"/>
                <a:cs typeface="Amiri Quran" pitchFamily="2" charset="-78"/>
              </a:rPr>
              <a:t>ورواهُ البُخَارِيُّ  عَنْ أَنَسٍ رَضِيَ اللَّهُ عَنْهُ قَالَ :رَجَعْنَا مِنْ غَزْوَةِ تَبُوكَ مَعَ النَّبِيِّ صَلّى اللهُ عَلَيْهِ وسَلَّم فَقَالَ: «إِنَّ أَقْوَامَاً خلْفَنَا بالمدِينةِ مَا سَلَكْنَا شِعْباً وَلاَ وَادِياً إِلاَّ وَهُمْ مَعَنَا ، حَبَسَهُمْ الْعُذْرُ».</a:t>
            </a:r>
            <a:endParaRPr lang="en-US" sz="1400" dirty="0">
              <a:solidFill>
                <a:srgbClr val="000000"/>
              </a:solidFill>
              <a:latin typeface="Amiri Quran" pitchFamily="2" charset="-78"/>
              <a:ea typeface="Times New Roman" panose="02020603050405020304" pitchFamily="18" charset="0"/>
              <a:cs typeface="Amiri Quran" pitchFamily="2" charset="-78"/>
            </a:endParaRPr>
          </a:p>
          <a:p>
            <a:pPr algn="justLow" rtl="1">
              <a:lnSpc>
                <a:spcPct val="150000"/>
              </a:lnSpc>
            </a:pPr>
            <a:endParaRPr lang="en-US" sz="1400" dirty="0">
              <a:solidFill>
                <a:srgbClr val="000000"/>
              </a:solidFill>
              <a:latin typeface="Amiri Quran" pitchFamily="2" charset="-78"/>
              <a:ea typeface="Times New Roman" panose="02020603050405020304" pitchFamily="18" charset="0"/>
              <a:cs typeface="Amiri Quran" pitchFamily="2" charset="-78"/>
            </a:endParaRPr>
          </a:p>
          <a:p>
            <a:pPr algn="justLow" rtl="1">
              <a:lnSpc>
                <a:spcPct val="150000"/>
              </a:lnSpc>
            </a:pPr>
            <a:r>
              <a:rPr lang="ar-SA" sz="1400" dirty="0">
                <a:solidFill>
                  <a:srgbClr val="000000"/>
                </a:solidFill>
                <a:latin typeface="Amiri Quran" pitchFamily="2" charset="-78"/>
                <a:ea typeface="Times New Roman" panose="02020603050405020304" pitchFamily="18" charset="0"/>
                <a:cs typeface="Amiri Quran" pitchFamily="2" charset="-78"/>
              </a:rPr>
              <a:t>وَعَنْ أبي يَزِيدَ مَعْنِ بْن يَزِيدَ بْنِ الأَخْنسِ رضي الله عَنْهمْ، وَهُوَ وَأَبُوهُ وَجَدّهُ صَحَابِيُّونَ، قَال: كَانَ أبي يَزِيدُ أَخْرَجَ دَنَانِيرَ يَتصَدَّقُ بِهَا فَوَضَعَهَا عِنْدَ رَجُلٍ في الْمَسْجِدِ فَجِئْتُ فَأَخَذْتُهَا فَأَتيْتُهُ بِهَا . فَقَالَ : وَاللَّهِ مَا إِيَّاكَ أَرَدْتُ ، فَخَاصمْتُهُ إِلَى رسول اللَّهِ صَلّى اللهُ عَلَيْهِ وسَلَّم فَقَالَ: «لَكَ مَا نويْتَ يَا يَزِيدُ ، وَلَكَ مَا أَخذْتَ يَا مَعْنُ » رواه البخاريُّ  .</a:t>
            </a:r>
            <a:endParaRPr lang="en-US" sz="1400" dirty="0">
              <a:solidFill>
                <a:srgbClr val="000000"/>
              </a:solidFill>
              <a:latin typeface="Amiri Quran" pitchFamily="2" charset="-78"/>
              <a:ea typeface="Times New Roman" panose="02020603050405020304" pitchFamily="18" charset="0"/>
              <a:cs typeface="Amiri Quran" pitchFamily="2" charset="-78"/>
            </a:endParaRPr>
          </a:p>
        </p:txBody>
      </p:sp>
    </p:spTree>
    <p:extLst>
      <p:ext uri="{BB962C8B-B14F-4D97-AF65-F5344CB8AC3E}">
        <p14:creationId xmlns:p14="http://schemas.microsoft.com/office/powerpoint/2010/main" val="536692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1493DF7-D92B-8D43-99D8-9B3F5AF9A394}"/>
              </a:ext>
            </a:extLst>
          </p:cNvPr>
          <p:cNvSpPr txBox="1"/>
          <p:nvPr/>
        </p:nvSpPr>
        <p:spPr>
          <a:xfrm>
            <a:off x="2044262" y="384416"/>
            <a:ext cx="8103476" cy="646331"/>
          </a:xfrm>
          <a:prstGeom prst="rect">
            <a:avLst/>
          </a:prstGeom>
          <a:noFill/>
        </p:spPr>
        <p:txBody>
          <a:bodyPr wrap="square">
            <a:spAutoFit/>
          </a:bodyPr>
          <a:lstStyle/>
          <a:p>
            <a:pPr algn="ctr"/>
            <a:r>
              <a:rPr lang="en-GB" b="1" dirty="0">
                <a:solidFill>
                  <a:srgbClr val="2A4B7E"/>
                </a:solidFill>
                <a:effectLst/>
                <a:latin typeface="Cambria" panose="02040503050406030204" pitchFamily="18" charset="0"/>
              </a:rPr>
              <a:t>Chapter on Sincerity and having an intention for all actions, words and states, outward</a:t>
            </a:r>
            <a:r>
              <a:rPr lang="en-GB" dirty="0">
                <a:solidFill>
                  <a:srgbClr val="2A4B7E"/>
                </a:solidFill>
                <a:latin typeface="Cambria" panose="02040503050406030204" pitchFamily="18" charset="0"/>
              </a:rPr>
              <a:t> </a:t>
            </a:r>
            <a:r>
              <a:rPr lang="en-GB" b="1" dirty="0">
                <a:solidFill>
                  <a:srgbClr val="2A4B7E"/>
                </a:solidFill>
                <a:effectLst/>
                <a:latin typeface="Cambria" panose="02040503050406030204" pitchFamily="18" charset="0"/>
              </a:rPr>
              <a:t>and inward </a:t>
            </a:r>
            <a:r>
              <a:rPr lang="en-GB" b="1" dirty="0" err="1">
                <a:solidFill>
                  <a:srgbClr val="2A4B7E"/>
                </a:solidFill>
                <a:effectLst/>
                <a:latin typeface="Cambria" panose="02040503050406030204" pitchFamily="18" charset="0"/>
              </a:rPr>
              <a:t>cont</a:t>
            </a:r>
            <a:r>
              <a:rPr lang="en-GB" b="1" dirty="0">
                <a:solidFill>
                  <a:srgbClr val="2A4B7E"/>
                </a:solidFill>
                <a:effectLst/>
                <a:latin typeface="Cambria" panose="02040503050406030204" pitchFamily="18" charset="0"/>
              </a:rPr>
              <a:t>….</a:t>
            </a:r>
            <a:endParaRPr lang="en-GB" dirty="0">
              <a:solidFill>
                <a:srgbClr val="2A4B7E"/>
              </a:solidFill>
              <a:effectLst/>
              <a:latin typeface="Cambria" panose="02040503050406030204" pitchFamily="18" charset="0"/>
            </a:endParaRPr>
          </a:p>
        </p:txBody>
      </p:sp>
      <p:sp>
        <p:nvSpPr>
          <p:cNvPr id="7" name="TextBox 6">
            <a:extLst>
              <a:ext uri="{FF2B5EF4-FFF2-40B4-BE49-F238E27FC236}">
                <a16:creationId xmlns:a16="http://schemas.microsoft.com/office/drawing/2014/main" id="{9F37C832-7138-D346-A42A-5FD3A63BB3F8}"/>
              </a:ext>
            </a:extLst>
          </p:cNvPr>
          <p:cNvSpPr txBox="1"/>
          <p:nvPr/>
        </p:nvSpPr>
        <p:spPr>
          <a:xfrm>
            <a:off x="105104" y="1352555"/>
            <a:ext cx="5990896" cy="5047536"/>
          </a:xfrm>
          <a:prstGeom prst="rect">
            <a:avLst/>
          </a:prstGeom>
          <a:noFill/>
        </p:spPr>
        <p:txBody>
          <a:bodyPr wrap="square">
            <a:spAutoFit/>
          </a:bodyPr>
          <a:lstStyle/>
          <a:p>
            <a:r>
              <a:rPr lang="en-GB" sz="1400" dirty="0">
                <a:solidFill>
                  <a:srgbClr val="000000"/>
                </a:solidFill>
                <a:latin typeface="Calibri" panose="020F0502020204030204" pitchFamily="34" charset="0"/>
              </a:rPr>
              <a:t>Abu </a:t>
            </a:r>
            <a:r>
              <a:rPr lang="en-GB" sz="1400" dirty="0" err="1">
                <a:solidFill>
                  <a:srgbClr val="000000"/>
                </a:solidFill>
                <a:latin typeface="Calibri" panose="020F0502020204030204" pitchFamily="34" charset="0"/>
              </a:rPr>
              <a:t>Ishaq</a:t>
            </a:r>
            <a:r>
              <a:rPr lang="en-GB" sz="1400" dirty="0">
                <a:solidFill>
                  <a:srgbClr val="000000"/>
                </a:solidFill>
                <a:latin typeface="Calibri" panose="020F0502020204030204" pitchFamily="34" charset="0"/>
              </a:rPr>
              <a:t> </a:t>
            </a:r>
            <a:r>
              <a:rPr lang="en-GB" sz="1400" dirty="0" err="1">
                <a:solidFill>
                  <a:srgbClr val="000000"/>
                </a:solidFill>
                <a:latin typeface="Calibri" panose="020F0502020204030204" pitchFamily="34" charset="0"/>
              </a:rPr>
              <a:t>Sa'd</a:t>
            </a:r>
            <a:r>
              <a:rPr lang="en-GB" sz="1400" dirty="0">
                <a:solidFill>
                  <a:srgbClr val="000000"/>
                </a:solidFill>
                <a:latin typeface="Calibri" panose="020F0502020204030204" pitchFamily="34" charset="0"/>
              </a:rPr>
              <a:t> ibn Abi </a:t>
            </a:r>
            <a:r>
              <a:rPr lang="en-GB" sz="1400" dirty="0" err="1">
                <a:solidFill>
                  <a:srgbClr val="000000"/>
                </a:solidFill>
                <a:latin typeface="Calibri" panose="020F0502020204030204" pitchFamily="34" charset="0"/>
              </a:rPr>
              <a:t>Waqqas</a:t>
            </a:r>
            <a:r>
              <a:rPr lang="en-GB" sz="1400" dirty="0">
                <a:solidFill>
                  <a:srgbClr val="000000"/>
                </a:solidFill>
                <a:latin typeface="Calibri" panose="020F0502020204030204" pitchFamily="34" charset="0"/>
              </a:rPr>
              <a:t> Malik ibn </a:t>
            </a:r>
            <a:r>
              <a:rPr lang="en-GB" sz="1400" dirty="0" err="1">
                <a:solidFill>
                  <a:srgbClr val="000000"/>
                </a:solidFill>
                <a:latin typeface="Calibri" panose="020F0502020204030204" pitchFamily="34" charset="0"/>
              </a:rPr>
              <a:t>Uhayb</a:t>
            </a:r>
            <a:r>
              <a:rPr lang="en-GB" sz="1400" dirty="0">
                <a:solidFill>
                  <a:srgbClr val="000000"/>
                </a:solidFill>
                <a:latin typeface="Calibri" panose="020F0502020204030204" pitchFamily="34" charset="0"/>
              </a:rPr>
              <a:t> ibn 'Abdu </a:t>
            </a:r>
            <a:r>
              <a:rPr lang="en-GB" sz="1400" dirty="0" err="1">
                <a:solidFill>
                  <a:srgbClr val="000000"/>
                </a:solidFill>
                <a:latin typeface="Calibri" panose="020F0502020204030204" pitchFamily="34" charset="0"/>
              </a:rPr>
              <a:t>Manaf</a:t>
            </a:r>
            <a:r>
              <a:rPr lang="en-GB" sz="1400" dirty="0">
                <a:solidFill>
                  <a:srgbClr val="000000"/>
                </a:solidFill>
                <a:latin typeface="Calibri" panose="020F0502020204030204" pitchFamily="34" charset="0"/>
              </a:rPr>
              <a:t> ibn </a:t>
            </a:r>
            <a:r>
              <a:rPr lang="en-GB" sz="1400" dirty="0" err="1">
                <a:solidFill>
                  <a:srgbClr val="000000"/>
                </a:solidFill>
                <a:latin typeface="Calibri" panose="020F0502020204030204" pitchFamily="34" charset="0"/>
              </a:rPr>
              <a:t>Zuhra</a:t>
            </a:r>
            <a:r>
              <a:rPr lang="en-GB" sz="1400" dirty="0">
                <a:solidFill>
                  <a:srgbClr val="000000"/>
                </a:solidFill>
                <a:latin typeface="Calibri" panose="020F0502020204030204" pitchFamily="34" charset="0"/>
              </a:rPr>
              <a:t> ibn </a:t>
            </a:r>
            <a:r>
              <a:rPr lang="en-GB" sz="1400" dirty="0" err="1">
                <a:solidFill>
                  <a:srgbClr val="000000"/>
                </a:solidFill>
                <a:latin typeface="Calibri" panose="020F0502020204030204" pitchFamily="34" charset="0"/>
              </a:rPr>
              <a:t>Kilab</a:t>
            </a:r>
            <a:r>
              <a:rPr lang="en-GB" sz="1400" dirty="0">
                <a:solidFill>
                  <a:srgbClr val="000000"/>
                </a:solidFill>
                <a:latin typeface="Calibri" panose="020F0502020204030204" pitchFamily="34" charset="0"/>
              </a:rPr>
              <a:t> ibn </a:t>
            </a:r>
            <a:r>
              <a:rPr lang="en-GB" sz="1400" dirty="0" err="1">
                <a:solidFill>
                  <a:srgbClr val="000000"/>
                </a:solidFill>
                <a:latin typeface="Calibri" panose="020F0502020204030204" pitchFamily="34" charset="0"/>
              </a:rPr>
              <a:t>Murra</a:t>
            </a:r>
            <a:r>
              <a:rPr lang="en-GB" sz="1400" dirty="0">
                <a:solidFill>
                  <a:srgbClr val="000000"/>
                </a:solidFill>
                <a:latin typeface="Calibri" panose="020F0502020204030204" pitchFamily="34" charset="0"/>
              </a:rPr>
              <a:t> ibn </a:t>
            </a:r>
            <a:r>
              <a:rPr lang="en-GB" sz="1400" dirty="0" err="1">
                <a:solidFill>
                  <a:srgbClr val="000000"/>
                </a:solidFill>
                <a:latin typeface="Calibri" panose="020F0502020204030204" pitchFamily="34" charset="0"/>
              </a:rPr>
              <a:t>Ka'b</a:t>
            </a:r>
            <a:r>
              <a:rPr lang="en-GB" sz="1400" dirty="0">
                <a:solidFill>
                  <a:srgbClr val="000000"/>
                </a:solidFill>
                <a:latin typeface="Calibri" panose="020F0502020204030204" pitchFamily="34" charset="0"/>
              </a:rPr>
              <a:t> ibn </a:t>
            </a:r>
            <a:r>
              <a:rPr lang="en-GB" sz="1400" dirty="0" err="1">
                <a:solidFill>
                  <a:srgbClr val="000000"/>
                </a:solidFill>
                <a:latin typeface="Calibri" panose="020F0502020204030204" pitchFamily="34" charset="0"/>
              </a:rPr>
              <a:t>Lu'ayy</a:t>
            </a:r>
            <a:r>
              <a:rPr lang="en-GB" sz="1400" dirty="0">
                <a:solidFill>
                  <a:srgbClr val="000000"/>
                </a:solidFill>
                <a:latin typeface="Calibri" panose="020F0502020204030204" pitchFamily="34" charset="0"/>
              </a:rPr>
              <a:t> al-</a:t>
            </a:r>
            <a:r>
              <a:rPr lang="en-GB" sz="1400" dirty="0" err="1">
                <a:solidFill>
                  <a:srgbClr val="000000"/>
                </a:solidFill>
                <a:latin typeface="Calibri" panose="020F0502020204030204" pitchFamily="34" charset="0"/>
              </a:rPr>
              <a:t>Qurashi</a:t>
            </a:r>
            <a:r>
              <a:rPr lang="en-GB" sz="1400" dirty="0">
                <a:solidFill>
                  <a:srgbClr val="000000"/>
                </a:solidFill>
                <a:latin typeface="Calibri" panose="020F0502020204030204" pitchFamily="34" charset="0"/>
              </a:rPr>
              <a:t> </a:t>
            </a:r>
            <a:r>
              <a:rPr lang="en-GB" sz="1400" dirty="0" err="1">
                <a:solidFill>
                  <a:srgbClr val="000000"/>
                </a:solidFill>
                <a:latin typeface="Calibri" panose="020F0502020204030204" pitchFamily="34" charset="0"/>
              </a:rPr>
              <a:t>az</a:t>
            </a:r>
            <a:r>
              <a:rPr lang="en-GB" sz="1400" dirty="0">
                <a:solidFill>
                  <a:srgbClr val="000000"/>
                </a:solidFill>
                <a:latin typeface="Calibri" panose="020F0502020204030204" pitchFamily="34" charset="0"/>
              </a:rPr>
              <a:t>- </a:t>
            </a:r>
            <a:r>
              <a:rPr lang="en-GB" sz="1400" dirty="0" err="1">
                <a:solidFill>
                  <a:srgbClr val="000000"/>
                </a:solidFill>
                <a:latin typeface="Calibri" panose="020F0502020204030204" pitchFamily="34" charset="0"/>
              </a:rPr>
              <a:t>Zuhri</a:t>
            </a:r>
            <a:r>
              <a:rPr lang="en-GB" sz="1400" dirty="0">
                <a:solidFill>
                  <a:srgbClr val="000000"/>
                </a:solidFill>
                <a:latin typeface="Calibri" panose="020F0502020204030204" pitchFamily="34" charset="0"/>
              </a:rPr>
              <a:t>, one of the ten testified who would have the Garden, may Allah be pleased with them, said, "The Messenger of Allah, may Allah bless him and grant him peace, visited me in the year of the Hajj of Farewell on account of a serious illness I had. I said, 'Messenger of Allah, this illness has affected me as you see and I have property but no heirs other than my daughter. Shall I give two-thirds of my property away as </a:t>
            </a:r>
            <a:r>
              <a:rPr lang="en-GB" sz="1400" dirty="0" err="1">
                <a:solidFill>
                  <a:srgbClr val="000000"/>
                </a:solidFill>
                <a:latin typeface="Calibri" panose="020F0502020204030204" pitchFamily="34" charset="0"/>
              </a:rPr>
              <a:t>sadaqa</a:t>
            </a:r>
            <a:r>
              <a:rPr lang="en-GB" sz="1400" dirty="0">
                <a:solidFill>
                  <a:srgbClr val="000000"/>
                </a:solidFill>
                <a:latin typeface="Calibri" panose="020F0502020204030204" pitchFamily="34" charset="0"/>
              </a:rPr>
              <a:t>?' He replied, 'No.' I asked, 'A half?' He replied, 'No.' He said, 'A third, and a third is great (or a lot). It is better to leave rich heirs than to leave them poor, begging from other people. There is nothing you spend, desiring by it the face of Allah, but that you will be rewarded, even for a morsel you put in your wife's mouth.' I said, 'Messenger of Allah, will I be left behind [in </a:t>
            </a:r>
            <a:r>
              <a:rPr lang="en-GB" sz="1400" dirty="0" err="1">
                <a:solidFill>
                  <a:srgbClr val="000000"/>
                </a:solidFill>
                <a:latin typeface="Calibri" panose="020F0502020204030204" pitchFamily="34" charset="0"/>
              </a:rPr>
              <a:t>Makka</a:t>
            </a:r>
            <a:r>
              <a:rPr lang="en-GB" sz="1400" dirty="0">
                <a:solidFill>
                  <a:srgbClr val="000000"/>
                </a:solidFill>
                <a:latin typeface="Calibri" panose="020F0502020204030204" pitchFamily="34" charset="0"/>
              </a:rPr>
              <a:t>] after my companions leave?' He said, 'You will not be left behind, for any virtuous actions you do will raise you in degree and elevation. And then perhaps you might be left behind so that some people will benefit from you and others be harmed by you. O Allah, let My Companions complete their emigration and do not let them turn back on their heels,' but poor </a:t>
            </a:r>
            <a:r>
              <a:rPr lang="en-GB" sz="1400" dirty="0" err="1">
                <a:solidFill>
                  <a:srgbClr val="000000"/>
                </a:solidFill>
                <a:latin typeface="Calibri" panose="020F0502020204030204" pitchFamily="34" charset="0"/>
              </a:rPr>
              <a:t>Sa'd</a:t>
            </a:r>
            <a:r>
              <a:rPr lang="en-GB" sz="1400" dirty="0">
                <a:solidFill>
                  <a:srgbClr val="000000"/>
                </a:solidFill>
                <a:latin typeface="Calibri" panose="020F0502020204030204" pitchFamily="34" charset="0"/>
              </a:rPr>
              <a:t> ibn </a:t>
            </a:r>
            <a:r>
              <a:rPr lang="en-GB" sz="1400" dirty="0" err="1">
                <a:solidFill>
                  <a:srgbClr val="000000"/>
                </a:solidFill>
                <a:latin typeface="Calibri" panose="020F0502020204030204" pitchFamily="34" charset="0"/>
              </a:rPr>
              <a:t>Khawla</a:t>
            </a:r>
            <a:r>
              <a:rPr lang="en-GB" sz="1400" dirty="0">
                <a:solidFill>
                  <a:srgbClr val="000000"/>
                </a:solidFill>
                <a:latin typeface="Calibri" panose="020F0502020204030204" pitchFamily="34" charset="0"/>
              </a:rPr>
              <a:t> had the Messenger of Allah grieve over his death in </a:t>
            </a:r>
            <a:r>
              <a:rPr lang="en-GB" sz="1400" dirty="0" err="1">
                <a:solidFill>
                  <a:srgbClr val="000000"/>
                </a:solidFill>
                <a:latin typeface="Calibri" panose="020F0502020204030204" pitchFamily="34" charset="0"/>
              </a:rPr>
              <a:t>Makka</a:t>
            </a:r>
            <a:r>
              <a:rPr lang="en-GB" sz="1400" dirty="0">
                <a:solidFill>
                  <a:srgbClr val="000000"/>
                </a:solidFill>
                <a:latin typeface="Calibri" panose="020F0502020204030204" pitchFamily="34" charset="0"/>
              </a:rPr>
              <a:t>." [Agreed upon] [Muslim]</a:t>
            </a:r>
          </a:p>
          <a:p>
            <a:endParaRPr lang="en-GB" sz="1400" dirty="0">
              <a:solidFill>
                <a:srgbClr val="000000"/>
              </a:solidFill>
              <a:effectLst/>
              <a:latin typeface="Calibri" panose="020F0502020204030204" pitchFamily="34" charset="0"/>
            </a:endParaRPr>
          </a:p>
          <a:p>
            <a:endParaRPr lang="en-GB" sz="1400" dirty="0">
              <a:solidFill>
                <a:srgbClr val="000000"/>
              </a:solidFill>
              <a:effectLst/>
              <a:latin typeface="Calibri" panose="020F0502020204030204" pitchFamily="34" charset="0"/>
            </a:endParaRPr>
          </a:p>
          <a:p>
            <a:r>
              <a:rPr lang="en-GB" sz="1400" dirty="0">
                <a:solidFill>
                  <a:srgbClr val="000000"/>
                </a:solidFill>
                <a:latin typeface="Calibri" panose="020F0502020204030204" pitchFamily="34" charset="0"/>
              </a:rPr>
              <a:t>Abu </a:t>
            </a:r>
            <a:r>
              <a:rPr lang="en-GB" sz="1400" dirty="0" err="1">
                <a:solidFill>
                  <a:srgbClr val="000000"/>
                </a:solidFill>
                <a:latin typeface="Calibri" panose="020F0502020204030204" pitchFamily="34" charset="0"/>
              </a:rPr>
              <a:t>Hurayra</a:t>
            </a:r>
            <a:r>
              <a:rPr lang="en-GB" sz="1400" dirty="0">
                <a:solidFill>
                  <a:srgbClr val="000000"/>
                </a:solidFill>
                <a:latin typeface="Calibri" panose="020F0502020204030204" pitchFamily="34" charset="0"/>
              </a:rPr>
              <a:t> '</a:t>
            </a:r>
            <a:r>
              <a:rPr lang="en-GB" sz="1400" dirty="0" err="1">
                <a:solidFill>
                  <a:srgbClr val="000000"/>
                </a:solidFill>
                <a:latin typeface="Calibri" panose="020F0502020204030204" pitchFamily="34" charset="0"/>
              </a:rPr>
              <a:t>Abdu'r</a:t>
            </a:r>
            <a:r>
              <a:rPr lang="en-GB" sz="1400" dirty="0">
                <a:solidFill>
                  <a:srgbClr val="000000"/>
                </a:solidFill>
                <a:latin typeface="Calibri" panose="020F0502020204030204" pitchFamily="34" charset="0"/>
              </a:rPr>
              <a:t>-Rahman ibn </a:t>
            </a:r>
            <a:r>
              <a:rPr lang="en-GB" sz="1400" dirty="0" err="1">
                <a:solidFill>
                  <a:srgbClr val="000000"/>
                </a:solidFill>
                <a:latin typeface="Calibri" panose="020F0502020204030204" pitchFamily="34" charset="0"/>
              </a:rPr>
              <a:t>Sakhr</a:t>
            </a:r>
            <a:r>
              <a:rPr lang="en-GB" sz="1400" dirty="0">
                <a:solidFill>
                  <a:srgbClr val="000000"/>
                </a:solidFill>
                <a:latin typeface="Calibri" panose="020F0502020204030204" pitchFamily="34" charset="0"/>
              </a:rPr>
              <a:t> said that the Messenger of Allah, may Allah bless him and grant him peace, said, "Allah does not look at your bodies nor your forms but He looks at your hearts and your actions."</a:t>
            </a:r>
            <a:endParaRPr lang="en-GB" sz="1400" dirty="0">
              <a:solidFill>
                <a:srgbClr val="000000"/>
              </a:solidFill>
              <a:effectLst/>
              <a:latin typeface="Calibri" panose="020F0502020204030204" pitchFamily="34" charset="0"/>
            </a:endParaRPr>
          </a:p>
        </p:txBody>
      </p:sp>
      <p:sp>
        <p:nvSpPr>
          <p:cNvPr id="9" name="TextBox 8">
            <a:extLst>
              <a:ext uri="{FF2B5EF4-FFF2-40B4-BE49-F238E27FC236}">
                <a16:creationId xmlns:a16="http://schemas.microsoft.com/office/drawing/2014/main" id="{DB4F4308-0BC7-1140-B22C-717BB5FD0A39}"/>
              </a:ext>
            </a:extLst>
          </p:cNvPr>
          <p:cNvSpPr txBox="1"/>
          <p:nvPr/>
        </p:nvSpPr>
        <p:spPr>
          <a:xfrm>
            <a:off x="7126013" y="1096715"/>
            <a:ext cx="4624551" cy="5882380"/>
          </a:xfrm>
          <a:prstGeom prst="rect">
            <a:avLst/>
          </a:prstGeom>
          <a:noFill/>
        </p:spPr>
        <p:txBody>
          <a:bodyPr wrap="square">
            <a:spAutoFit/>
          </a:bodyPr>
          <a:lstStyle/>
          <a:p>
            <a:pPr algn="justLow" rtl="1">
              <a:lnSpc>
                <a:spcPct val="150000"/>
              </a:lnSpc>
            </a:pPr>
            <a:r>
              <a:rPr lang="ar-SA" sz="1400" dirty="0" err="1">
                <a:solidFill>
                  <a:srgbClr val="000000"/>
                </a:solidFill>
                <a:latin typeface="Amiri Quran" pitchFamily="2" charset="-78"/>
                <a:ea typeface="Times New Roman" panose="02020603050405020304" pitchFamily="18" charset="0"/>
                <a:cs typeface="Amiri Quran" pitchFamily="2" charset="-78"/>
              </a:rPr>
              <a:t>عَعَنْ</a:t>
            </a:r>
            <a:r>
              <a:rPr lang="ar-SA" sz="1400" dirty="0">
                <a:solidFill>
                  <a:srgbClr val="000000"/>
                </a:solidFill>
                <a:latin typeface="Amiri Quran" pitchFamily="2" charset="-78"/>
                <a:ea typeface="Times New Roman" panose="02020603050405020304" pitchFamily="18" charset="0"/>
                <a:cs typeface="Amiri Quran" pitchFamily="2" charset="-78"/>
              </a:rPr>
              <a:t> أبي إِسْحَاقَ سعْدِ بْنِ أبي وَقَّاصٍ مَالك بن أُهَيْبِ بْنِ عَبْدِ مَنَافِ بْنِ زُهرةَ بْنِ كِلابِ بْنِ مُرَّةَ بْنِ كعْبِ بنِ </a:t>
            </a:r>
            <a:r>
              <a:rPr lang="ar-SA" sz="1400" dirty="0" err="1">
                <a:solidFill>
                  <a:srgbClr val="000000"/>
                </a:solidFill>
                <a:latin typeface="Amiri Quran" pitchFamily="2" charset="-78"/>
                <a:ea typeface="Times New Roman" panose="02020603050405020304" pitchFamily="18" charset="0"/>
                <a:cs typeface="Amiri Quran" pitchFamily="2" charset="-78"/>
              </a:rPr>
              <a:t>لُؤىٍّ</a:t>
            </a:r>
            <a:r>
              <a:rPr lang="ar-SA" sz="1400" dirty="0">
                <a:solidFill>
                  <a:srgbClr val="000000"/>
                </a:solidFill>
                <a:latin typeface="Amiri Quran" pitchFamily="2" charset="-78"/>
                <a:ea typeface="Times New Roman" panose="02020603050405020304" pitchFamily="18" charset="0"/>
                <a:cs typeface="Amiri Quran" pitchFamily="2" charset="-78"/>
              </a:rPr>
              <a:t> الْقُرشِيِّ الزُّهَرِيِّ رضِي اللَّهُ عَنْهُ، أَحدِ الْعَشرة الْمَشْهودِ لَهمْ بِالْجَنَّة ، رضِي اللَّهُ عَنْهُم قال: « جَاءَنِي رسولُ الله صَلّى اللهُ عَلَيْهِ وسَلَّم يَعُودُنِي عَامَ حَجَّة الْوَداعِ مِنْ وَجعٍ اشْتدَّ بِي فَقُلْتُ : يا رسُول اللَّهِ إِنِّي قَدْ بلغَ بِي مِن الْوجعِ مَا تَرى ، وَأَنَا ذُو مَالٍ وَلاَ يَرثُنِي إِلاَّ ابْنةٌ لِي ، </a:t>
            </a:r>
            <a:r>
              <a:rPr lang="ar-SA" sz="1400" dirty="0" err="1">
                <a:solidFill>
                  <a:srgbClr val="000000"/>
                </a:solidFill>
                <a:latin typeface="Amiri Quran" pitchFamily="2" charset="-78"/>
                <a:ea typeface="Times New Roman" panose="02020603050405020304" pitchFamily="18" charset="0"/>
                <a:cs typeface="Amiri Quran" pitchFamily="2" charset="-78"/>
              </a:rPr>
              <a:t>أَفأَتصَدَّق</a:t>
            </a:r>
            <a:r>
              <a:rPr lang="ar-SA" sz="1400" dirty="0">
                <a:solidFill>
                  <a:srgbClr val="000000"/>
                </a:solidFill>
                <a:latin typeface="Amiri Quran" pitchFamily="2" charset="-78"/>
                <a:ea typeface="Times New Roman" panose="02020603050405020304" pitchFamily="18" charset="0"/>
                <a:cs typeface="Amiri Quran" pitchFamily="2" charset="-78"/>
              </a:rPr>
              <a:t> </a:t>
            </a:r>
            <a:r>
              <a:rPr lang="ar-SA" sz="1400" dirty="0" err="1">
                <a:solidFill>
                  <a:srgbClr val="000000"/>
                </a:solidFill>
                <a:latin typeface="Amiri Quran" pitchFamily="2" charset="-78"/>
                <a:ea typeface="Times New Roman" panose="02020603050405020304" pitchFamily="18" charset="0"/>
                <a:cs typeface="Amiri Quran" pitchFamily="2" charset="-78"/>
              </a:rPr>
              <a:t>بثُلُثَىْ</a:t>
            </a:r>
            <a:r>
              <a:rPr lang="ar-SA" sz="1400" dirty="0">
                <a:solidFill>
                  <a:srgbClr val="000000"/>
                </a:solidFill>
                <a:latin typeface="Amiri Quran" pitchFamily="2" charset="-78"/>
                <a:ea typeface="Times New Roman" panose="02020603050405020304" pitchFamily="18" charset="0"/>
                <a:cs typeface="Amiri Quran" pitchFamily="2" charset="-78"/>
              </a:rPr>
              <a:t> مالِي؟ قَالَ: لا ، قُلْتُ : فالشَّطُر </a:t>
            </a:r>
            <a:r>
              <a:rPr lang="ar-SA" sz="1400" dirty="0" err="1">
                <a:solidFill>
                  <a:srgbClr val="000000"/>
                </a:solidFill>
                <a:latin typeface="Amiri Quran" pitchFamily="2" charset="-78"/>
                <a:ea typeface="Times New Roman" panose="02020603050405020304" pitchFamily="18" charset="0"/>
                <a:cs typeface="Amiri Quran" pitchFamily="2" charset="-78"/>
              </a:rPr>
              <a:t>يَارسوُلَ</a:t>
            </a:r>
            <a:r>
              <a:rPr lang="ar-SA" sz="1400" dirty="0">
                <a:solidFill>
                  <a:srgbClr val="000000"/>
                </a:solidFill>
                <a:latin typeface="Amiri Quran" pitchFamily="2" charset="-78"/>
                <a:ea typeface="Times New Roman" panose="02020603050405020304" pitchFamily="18" charset="0"/>
                <a:cs typeface="Amiri Quran" pitchFamily="2" charset="-78"/>
              </a:rPr>
              <a:t> الله ؟ فقالَ : لا، قُلْتُ فالثُّلُثُ يا رسول اللَّه؟ قال: الثُّلثُ والثُّلُثُ كثِيرٌ  أَوْ كَبِيرٌ     إِنَّكَ إِنْ تَذرَ وَرثتك أغنِياءَ خَيْرٌ مِن أَنْ تذرهُمْ عالَةً يَتكفَّفُونَ النَّاس ، وَإِنَّكَ لَنْ تُنفِق نَفَقةً تبْتغِي بِهَا وجْهَ الله إِلاَّ أُجرْتَ عَلَيْهَا حَتَّى ما تَجْعلُ في امْرَأَتكَ قَال: فَقلْت: يَا رَسُولَ الله أُخَلَّفَ بَعْدَ أَصْحَابِي؟ قَال: إِنَّك لن تُخَلَّفَ فتعْمَل عَمَلاً تَبْتغِي بِهِ وَجْهَ الله إلاَّ ازْددْتَ بِهِ دَرجةً ورِفعةً ولعَلَّك أَنْ تُخلَّف حَتَى ينْتفعَ بكَ أَقَوامٌ وَيُضَرَّ بك آخرُونَ. اللَّهُمَّ أَمْضِ لأِصْحابي هجْرتَهُم، وَلاَ ترُدَّهُمْ عَلَى أَعْقَابِهم، لَكن الْبائسُ سعْدُ بْنُ خـوْلَةَ « يرْثى لَهُ رسولُ الله صَلّى اللهُ عَلَيْهِ وسَلَّم» أَن مَاتَ بمكَّةَ » متفقٌ عليه .</a:t>
            </a:r>
            <a:endParaRPr lang="en-US" sz="1400" dirty="0">
              <a:solidFill>
                <a:srgbClr val="000000"/>
              </a:solidFill>
              <a:latin typeface="Amiri Quran" pitchFamily="2" charset="-78"/>
              <a:ea typeface="Times New Roman" panose="02020603050405020304" pitchFamily="18" charset="0"/>
              <a:cs typeface="Amiri Quran" pitchFamily="2" charset="-78"/>
            </a:endParaRPr>
          </a:p>
          <a:p>
            <a:pPr algn="justLow" rtl="1">
              <a:lnSpc>
                <a:spcPct val="150000"/>
              </a:lnSpc>
            </a:pPr>
            <a:endParaRPr lang="en-US" sz="1400" dirty="0">
              <a:solidFill>
                <a:srgbClr val="000000"/>
              </a:solidFill>
              <a:latin typeface="Amiri Quran" pitchFamily="2" charset="-78"/>
              <a:ea typeface="Times New Roman" panose="02020603050405020304" pitchFamily="18" charset="0"/>
              <a:cs typeface="Amiri Quran" pitchFamily="2" charset="-78"/>
            </a:endParaRPr>
          </a:p>
          <a:p>
            <a:pPr algn="justLow" rtl="1">
              <a:lnSpc>
                <a:spcPct val="150000"/>
              </a:lnSpc>
            </a:pPr>
            <a:r>
              <a:rPr lang="ar-SA" sz="1400" dirty="0">
                <a:solidFill>
                  <a:srgbClr val="000000"/>
                </a:solidFill>
                <a:latin typeface="Amiri Quran" pitchFamily="2" charset="-78"/>
                <a:ea typeface="Times New Roman" panose="02020603050405020304" pitchFamily="18" charset="0"/>
                <a:cs typeface="Amiri Quran" pitchFamily="2" charset="-78"/>
              </a:rPr>
              <a:t> وَعَنْ أبي هُريْرة عَبْدِ الرَّحْمن بْنِ صخْرٍ رضي الله عَنْهُ قال : قالَ رَسُولُ الله صَلّى اللهُ عَلَيْهِ وسَلَّم: «إِنَّ الله لا يَنْظُرُ إِلى أَجْسامِكْم ، وَلا إِلى صُوَرِكُمْ ، وَلَكِنْ يَنْظُرُ إِلَى قُلُوبِكُمْ وَأَعمالِكُمْ » رواه مسلم .</a:t>
            </a:r>
            <a:endParaRPr lang="en-US" sz="1400" dirty="0">
              <a:solidFill>
                <a:srgbClr val="000000"/>
              </a:solidFill>
              <a:latin typeface="Amiri Quran" pitchFamily="2" charset="-78"/>
              <a:ea typeface="Times New Roman" panose="02020603050405020304" pitchFamily="18" charset="0"/>
              <a:cs typeface="Amiri Quran" pitchFamily="2" charset="-78"/>
            </a:endParaRPr>
          </a:p>
          <a:p>
            <a:pPr algn="justLow" rtl="1">
              <a:lnSpc>
                <a:spcPct val="150000"/>
              </a:lnSpc>
            </a:pPr>
            <a:endParaRPr lang="en-US" sz="1400" dirty="0">
              <a:solidFill>
                <a:srgbClr val="000000"/>
              </a:solidFill>
              <a:latin typeface="Amiri Quran" pitchFamily="2" charset="-78"/>
              <a:ea typeface="Times New Roman" panose="02020603050405020304" pitchFamily="18" charset="0"/>
              <a:cs typeface="Amiri Quran" pitchFamily="2" charset="-78"/>
            </a:endParaRPr>
          </a:p>
        </p:txBody>
      </p:sp>
    </p:spTree>
    <p:extLst>
      <p:ext uri="{BB962C8B-B14F-4D97-AF65-F5344CB8AC3E}">
        <p14:creationId xmlns:p14="http://schemas.microsoft.com/office/powerpoint/2010/main" val="409231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1493DF7-D92B-8D43-99D8-9B3F5AF9A394}"/>
              </a:ext>
            </a:extLst>
          </p:cNvPr>
          <p:cNvSpPr txBox="1"/>
          <p:nvPr/>
        </p:nvSpPr>
        <p:spPr>
          <a:xfrm>
            <a:off x="2044262" y="384416"/>
            <a:ext cx="8103476" cy="646331"/>
          </a:xfrm>
          <a:prstGeom prst="rect">
            <a:avLst/>
          </a:prstGeom>
          <a:noFill/>
        </p:spPr>
        <p:txBody>
          <a:bodyPr wrap="square">
            <a:spAutoFit/>
          </a:bodyPr>
          <a:lstStyle/>
          <a:p>
            <a:pPr algn="ctr"/>
            <a:r>
              <a:rPr lang="en-GB" b="1" dirty="0">
                <a:solidFill>
                  <a:srgbClr val="2A4B7E"/>
                </a:solidFill>
                <a:effectLst/>
                <a:latin typeface="Cambria" panose="02040503050406030204" pitchFamily="18" charset="0"/>
              </a:rPr>
              <a:t>Chapter on Sincerity and having an intention for all actions, words and states, outward</a:t>
            </a:r>
            <a:r>
              <a:rPr lang="en-GB" dirty="0">
                <a:solidFill>
                  <a:srgbClr val="2A4B7E"/>
                </a:solidFill>
                <a:latin typeface="Cambria" panose="02040503050406030204" pitchFamily="18" charset="0"/>
              </a:rPr>
              <a:t> </a:t>
            </a:r>
            <a:r>
              <a:rPr lang="en-GB" b="1" dirty="0">
                <a:solidFill>
                  <a:srgbClr val="2A4B7E"/>
                </a:solidFill>
                <a:effectLst/>
                <a:latin typeface="Cambria" panose="02040503050406030204" pitchFamily="18" charset="0"/>
              </a:rPr>
              <a:t>and inward </a:t>
            </a:r>
            <a:r>
              <a:rPr lang="en-GB" b="1" dirty="0" err="1">
                <a:solidFill>
                  <a:srgbClr val="2A4B7E"/>
                </a:solidFill>
                <a:effectLst/>
                <a:latin typeface="Cambria" panose="02040503050406030204" pitchFamily="18" charset="0"/>
              </a:rPr>
              <a:t>cont</a:t>
            </a:r>
            <a:r>
              <a:rPr lang="en-GB" b="1" dirty="0">
                <a:solidFill>
                  <a:srgbClr val="2A4B7E"/>
                </a:solidFill>
                <a:effectLst/>
                <a:latin typeface="Cambria" panose="02040503050406030204" pitchFamily="18" charset="0"/>
              </a:rPr>
              <a:t>….</a:t>
            </a:r>
            <a:endParaRPr lang="en-GB" dirty="0">
              <a:solidFill>
                <a:srgbClr val="2A4B7E"/>
              </a:solidFill>
              <a:effectLst/>
              <a:latin typeface="Cambria" panose="02040503050406030204" pitchFamily="18" charset="0"/>
            </a:endParaRPr>
          </a:p>
        </p:txBody>
      </p:sp>
      <p:sp>
        <p:nvSpPr>
          <p:cNvPr id="7" name="TextBox 6">
            <a:extLst>
              <a:ext uri="{FF2B5EF4-FFF2-40B4-BE49-F238E27FC236}">
                <a16:creationId xmlns:a16="http://schemas.microsoft.com/office/drawing/2014/main" id="{9F37C832-7138-D346-A42A-5FD3A63BB3F8}"/>
              </a:ext>
            </a:extLst>
          </p:cNvPr>
          <p:cNvSpPr txBox="1"/>
          <p:nvPr/>
        </p:nvSpPr>
        <p:spPr>
          <a:xfrm>
            <a:off x="105104" y="1064906"/>
            <a:ext cx="5990896" cy="5693866"/>
          </a:xfrm>
          <a:prstGeom prst="rect">
            <a:avLst/>
          </a:prstGeom>
          <a:noFill/>
        </p:spPr>
        <p:txBody>
          <a:bodyPr wrap="square">
            <a:spAutoFit/>
          </a:bodyPr>
          <a:lstStyle/>
          <a:p>
            <a:r>
              <a:rPr lang="en-GB" sz="1400" dirty="0">
                <a:solidFill>
                  <a:srgbClr val="000000"/>
                </a:solidFill>
                <a:latin typeface="Calibri" panose="020F0502020204030204" pitchFamily="34" charset="0"/>
              </a:rPr>
              <a:t>Abu Musa 'Abdullah ibn </a:t>
            </a:r>
            <a:r>
              <a:rPr lang="en-GB" sz="1400" dirty="0" err="1">
                <a:solidFill>
                  <a:srgbClr val="000000"/>
                </a:solidFill>
                <a:latin typeface="Calibri" panose="020F0502020204030204" pitchFamily="34" charset="0"/>
              </a:rPr>
              <a:t>Qays</a:t>
            </a:r>
            <a:r>
              <a:rPr lang="en-GB" sz="1400" dirty="0">
                <a:solidFill>
                  <a:srgbClr val="000000"/>
                </a:solidFill>
                <a:latin typeface="Calibri" panose="020F0502020204030204" pitchFamily="34" charset="0"/>
              </a:rPr>
              <a:t> al-</a:t>
            </a:r>
            <a:r>
              <a:rPr lang="en-GB" sz="1400" dirty="0" err="1">
                <a:solidFill>
                  <a:srgbClr val="000000"/>
                </a:solidFill>
                <a:latin typeface="Calibri" panose="020F0502020204030204" pitchFamily="34" charset="0"/>
              </a:rPr>
              <a:t>Ash'ari</a:t>
            </a:r>
            <a:r>
              <a:rPr lang="en-GB" sz="1400" dirty="0">
                <a:solidFill>
                  <a:srgbClr val="000000"/>
                </a:solidFill>
                <a:latin typeface="Calibri" panose="020F0502020204030204" pitchFamily="34" charset="0"/>
              </a:rPr>
              <a:t> said, "The Messenger of Allah, may Allah bless him and grant him peace, was asked about the man who fights in anger, a man who fights to defend himself and a man who fights to show off, and whether any of these were fighting in the way of Allah The Messenger of Allah, may Allah bless him and grant him peace, said, 'The one fights so that the word of Allah will be uppermost is in the way of Allah.'" [Agreed upon]</a:t>
            </a:r>
            <a:endParaRPr lang="en-GB" sz="1400" dirty="0">
              <a:solidFill>
                <a:srgbClr val="000000"/>
              </a:solidFill>
              <a:effectLst/>
              <a:latin typeface="Calibri" panose="020F0502020204030204" pitchFamily="34" charset="0"/>
            </a:endParaRPr>
          </a:p>
          <a:p>
            <a:endParaRPr lang="en-GB" sz="1400" dirty="0">
              <a:solidFill>
                <a:srgbClr val="000000"/>
              </a:solidFill>
              <a:effectLst/>
              <a:latin typeface="Calibri" panose="020F0502020204030204" pitchFamily="34" charset="0"/>
            </a:endParaRPr>
          </a:p>
          <a:p>
            <a:r>
              <a:rPr lang="en-GB" sz="1400" dirty="0">
                <a:solidFill>
                  <a:srgbClr val="000000"/>
                </a:solidFill>
                <a:latin typeface="Calibri" panose="020F0502020204030204" pitchFamily="34" charset="0"/>
              </a:rPr>
              <a:t>Abu Bakra </a:t>
            </a:r>
            <a:r>
              <a:rPr lang="en-GB" sz="1400" dirty="0" err="1">
                <a:solidFill>
                  <a:srgbClr val="000000"/>
                </a:solidFill>
                <a:latin typeface="Calibri" panose="020F0502020204030204" pitchFamily="34" charset="0"/>
              </a:rPr>
              <a:t>Nufay</a:t>
            </a:r>
            <a:r>
              <a:rPr lang="en-GB" sz="1400" dirty="0">
                <a:solidFill>
                  <a:srgbClr val="000000"/>
                </a:solidFill>
                <a:latin typeface="Calibri" panose="020F0502020204030204" pitchFamily="34" charset="0"/>
              </a:rPr>
              <a:t>' ibn al-Harith </a:t>
            </a:r>
            <a:r>
              <a:rPr lang="en-GB" sz="1400" dirty="0" err="1">
                <a:solidFill>
                  <a:srgbClr val="000000"/>
                </a:solidFill>
                <a:latin typeface="Calibri" panose="020F0502020204030204" pitchFamily="34" charset="0"/>
              </a:rPr>
              <a:t>ath-Thaqafi</a:t>
            </a:r>
            <a:r>
              <a:rPr lang="en-GB" sz="1400" dirty="0">
                <a:solidFill>
                  <a:srgbClr val="000000"/>
                </a:solidFill>
                <a:latin typeface="Calibri" panose="020F0502020204030204" pitchFamily="34" charset="0"/>
              </a:rPr>
              <a:t> said, "The Prophet, may Allah bless him and grant him peace, said, 'When two Muslims clash with their swords, then both the killer and killed are in the Fire.' I asked, "Messenger of Allah, I can understand this with regard to the killer, but what about the murdered man?' He replied, 'He also was eager to kill his companion.'" [Agreed upon]</a:t>
            </a:r>
          </a:p>
          <a:p>
            <a:endParaRPr lang="en-GB" sz="1400" dirty="0">
              <a:solidFill>
                <a:srgbClr val="000000"/>
              </a:solidFill>
              <a:effectLst/>
              <a:latin typeface="Calibri" panose="020F0502020204030204" pitchFamily="34" charset="0"/>
            </a:endParaRPr>
          </a:p>
          <a:p>
            <a:endParaRPr lang="en-GB" sz="1400" dirty="0">
              <a:solidFill>
                <a:srgbClr val="000000"/>
              </a:solidFill>
              <a:effectLst/>
              <a:latin typeface="Calibri" panose="020F0502020204030204" pitchFamily="34" charset="0"/>
            </a:endParaRPr>
          </a:p>
          <a:p>
            <a:r>
              <a:rPr lang="en-GB" sz="1400" dirty="0">
                <a:solidFill>
                  <a:srgbClr val="000000"/>
                </a:solidFill>
                <a:latin typeface="Calibri" panose="020F0502020204030204" pitchFamily="34" charset="0"/>
              </a:rPr>
              <a:t>Abu </a:t>
            </a:r>
            <a:r>
              <a:rPr lang="en-GB" sz="1400" dirty="0" err="1">
                <a:solidFill>
                  <a:srgbClr val="000000"/>
                </a:solidFill>
                <a:latin typeface="Calibri" panose="020F0502020204030204" pitchFamily="34" charset="0"/>
              </a:rPr>
              <a:t>Hurayra</a:t>
            </a:r>
            <a:r>
              <a:rPr lang="en-GB" sz="1400" dirty="0">
                <a:solidFill>
                  <a:srgbClr val="000000"/>
                </a:solidFill>
                <a:latin typeface="Calibri" panose="020F0502020204030204" pitchFamily="34" charset="0"/>
              </a:rPr>
              <a:t> reported that the Messenger of Allah, may Allah bless him and grant him peace, said, "The group prayer of a man is some twenty degrees higher than his prayer in his business or his house. That is because when one of you does wudu' thoroughly and then goes to the mosque with no other object than that of doing the prayer, without being impelled by anything other than the prayer, Allah will raise him up a degree with every step he takes, and a wrong action will also fall away from him, until he enters the mosque. When he enters the mosque, he is in prayer the whole time he is waiting for it and the angels pray for him all the time he is sitting there, saying, 'O Allah! Show mercy to him! O Allah! Forgive him! O Allah! Turn towards him!' as long as he has not caused anyone injury and has not broken wudu'." [Agreed upon. This is the version in Muslim]</a:t>
            </a:r>
            <a:endParaRPr lang="en-GB" sz="1400" dirty="0">
              <a:solidFill>
                <a:srgbClr val="000000"/>
              </a:solidFill>
              <a:effectLst/>
              <a:latin typeface="Calibri" panose="020F0502020204030204" pitchFamily="34" charset="0"/>
            </a:endParaRPr>
          </a:p>
        </p:txBody>
      </p:sp>
      <p:sp>
        <p:nvSpPr>
          <p:cNvPr id="9" name="TextBox 8">
            <a:extLst>
              <a:ext uri="{FF2B5EF4-FFF2-40B4-BE49-F238E27FC236}">
                <a16:creationId xmlns:a16="http://schemas.microsoft.com/office/drawing/2014/main" id="{DB4F4308-0BC7-1140-B22C-717BB5FD0A39}"/>
              </a:ext>
            </a:extLst>
          </p:cNvPr>
          <p:cNvSpPr txBox="1"/>
          <p:nvPr/>
        </p:nvSpPr>
        <p:spPr>
          <a:xfrm>
            <a:off x="6684580" y="1030747"/>
            <a:ext cx="5297214" cy="5882380"/>
          </a:xfrm>
          <a:prstGeom prst="rect">
            <a:avLst/>
          </a:prstGeom>
          <a:noFill/>
        </p:spPr>
        <p:txBody>
          <a:bodyPr wrap="square">
            <a:spAutoFit/>
          </a:bodyPr>
          <a:lstStyle/>
          <a:p>
            <a:pPr algn="justLow" rtl="1">
              <a:lnSpc>
                <a:spcPct val="150000"/>
              </a:lnSpc>
            </a:pPr>
            <a:r>
              <a:rPr lang="ar-SA" sz="1400" dirty="0">
                <a:solidFill>
                  <a:srgbClr val="000000"/>
                </a:solidFill>
                <a:latin typeface="Amiri Quran" pitchFamily="2" charset="-78"/>
                <a:ea typeface="Times New Roman" panose="02020603050405020304" pitchFamily="18" charset="0"/>
                <a:cs typeface="Amiri Quran" pitchFamily="2" charset="-78"/>
              </a:rPr>
              <a:t>وعَنْ أبي مُوسَى عبْدِ اللَّهِ بْنِ قَيْسٍ الأَشعرِيِّ رضِي الله عنه قالَ: سُئِلَ رسول الله صَلّى اللهُ عَلَيْهِ وسَلَّم عَنِ الرَّجُلِ يُقاتِلُ شَجَاعَةً ، ويُقاتِلُ حَمِيَّةً ويقاتِلُ رِياءً ، أَيُّ ذلِك في سَبِيلِ اللَّهِ؟ فَقَالَ رسول الله صَلّى اللهُ عَلَيْهِ وسَلَّم : « مَنْ قاتَلَ لِتَكُون كلِمةُ اللَّهِ هِي الْعُلْيَا فهُوَ في سَبِيلِ اللَّهِ » مُتَّفَقٌ عليه </a:t>
            </a:r>
            <a:endParaRPr lang="en-US" sz="1400" dirty="0">
              <a:solidFill>
                <a:srgbClr val="000000"/>
              </a:solidFill>
              <a:latin typeface="Amiri Quran" pitchFamily="2" charset="-78"/>
              <a:ea typeface="Times New Roman" panose="02020603050405020304" pitchFamily="18" charset="0"/>
              <a:cs typeface="Amiri Quran" pitchFamily="2" charset="-78"/>
            </a:endParaRPr>
          </a:p>
          <a:p>
            <a:pPr algn="justLow" rtl="1">
              <a:lnSpc>
                <a:spcPct val="150000"/>
              </a:lnSpc>
            </a:pPr>
            <a:endParaRPr lang="en-US" sz="1400" dirty="0">
              <a:solidFill>
                <a:srgbClr val="000000"/>
              </a:solidFill>
              <a:latin typeface="Amiri Quran" pitchFamily="2" charset="-78"/>
              <a:ea typeface="Times New Roman" panose="02020603050405020304" pitchFamily="18" charset="0"/>
              <a:cs typeface="Amiri Quran" pitchFamily="2" charset="-78"/>
            </a:endParaRPr>
          </a:p>
          <a:p>
            <a:pPr algn="justLow" rtl="1">
              <a:lnSpc>
                <a:spcPct val="150000"/>
              </a:lnSpc>
            </a:pPr>
            <a:r>
              <a:rPr lang="ar-SA" sz="1400" dirty="0">
                <a:solidFill>
                  <a:srgbClr val="000000"/>
                </a:solidFill>
                <a:latin typeface="Amiri Quran" pitchFamily="2" charset="-78"/>
                <a:ea typeface="Times New Roman" panose="02020603050405020304" pitchFamily="18" charset="0"/>
                <a:cs typeface="Amiri Quran" pitchFamily="2" charset="-78"/>
              </a:rPr>
              <a:t>وعن أبي بَكْرَة نُفيْعِ بْنِ الْحارِثِ الثَّقفِي رَضِي الله عنه أَنَّ النَّبِيَّ صَلّى اللهُ عَلَيْهِ وسَلَّم قال: «إِذَا الْتقَى الْمُسْلِمَانِ بسيْفيْهِمَا فالْقاتِلُ والمقْتُولُ في النَّارِ» قُلْتُ : يَا رَسُول اللَّهِ ، هَذَا الْقَاتِلُ فمَا بَالُ الْمقْتُولِ ؟ قَال: «إِنَّهُ كَانَ حَرِيصاً عَلَى قَتْلِ صَاحِبِهِ» متفقٌ عليه .</a:t>
            </a:r>
            <a:endParaRPr lang="en-US" sz="1400" dirty="0">
              <a:solidFill>
                <a:srgbClr val="000000"/>
              </a:solidFill>
              <a:latin typeface="Amiri Quran" pitchFamily="2" charset="-78"/>
              <a:ea typeface="Times New Roman" panose="02020603050405020304" pitchFamily="18" charset="0"/>
              <a:cs typeface="Amiri Quran" pitchFamily="2" charset="-78"/>
            </a:endParaRPr>
          </a:p>
          <a:p>
            <a:pPr algn="justLow" rtl="1">
              <a:lnSpc>
                <a:spcPct val="150000"/>
              </a:lnSpc>
            </a:pPr>
            <a:endParaRPr lang="en-US" sz="1400" dirty="0">
              <a:solidFill>
                <a:srgbClr val="000000"/>
              </a:solidFill>
              <a:latin typeface="Amiri Quran" pitchFamily="2" charset="-78"/>
              <a:ea typeface="Times New Roman" panose="02020603050405020304" pitchFamily="18" charset="0"/>
              <a:cs typeface="Amiri Quran" pitchFamily="2" charset="-78"/>
            </a:endParaRPr>
          </a:p>
          <a:p>
            <a:pPr algn="justLow" rtl="1">
              <a:lnSpc>
                <a:spcPct val="150000"/>
              </a:lnSpc>
            </a:pPr>
            <a:r>
              <a:rPr lang="ar-SA" sz="1400" dirty="0">
                <a:solidFill>
                  <a:srgbClr val="000000"/>
                </a:solidFill>
                <a:latin typeface="Amiri Quran" pitchFamily="2" charset="-78"/>
                <a:ea typeface="Times New Roman" panose="02020603050405020304" pitchFamily="18" charset="0"/>
                <a:cs typeface="Amiri Quran" pitchFamily="2" charset="-78"/>
              </a:rPr>
              <a:t> وَعَنْ أبي هُرَيْرَةَ رَضِيَ الله عنه قال: قال رسول الله صَلّى اللهُ عَلَيْهِ وسَلَّم : «صَلاَةُ الرَّجُلِ في جماعةٍ تزيدُ عَلَى صَلاَتِهِ في سُوقِهِ وَبَيْتِهِ بضْعاً وعِشْرينَ دَرَجَةً ، وذلِكَ أَنَّ أَحَدَهُمْ إِذا تَوَضَّأَ فَأَحْسَنَ الْوُضُوءَ ، ثُمَّ أَتَى الْمَسْجِد لا يُرِيدُ إِلاَّ الصَّلاَةَ ، لا يَنْهَزُهُ إِلاَّ الصَّلاَةُ ، لَمْ يَخطُ خُطوَةً إِلاَّ رُفِعَ لَهُ بِها دَرجةٌ ، وَحُطَّ عَنْهُ بِهَا خَطيئَةٌ حتَّى يَدْخلَ الْمَسْجِدَ ، فَإِذَا دخل الْمَسْجِدَ كانَ في الصَّلاَةِ مَا كَانَتِ الصَّلاةُ هِيَ التي تحبِسُهُ ، وَالْمَلائِكَةُ يُصَلُّونَ عَلَى أَحَدكُمْ ما دام في مَجْلِسهِ الَّذي صَلَّى فِيهِ ، يقُولُونَ : اللَّهُمَّ ارْحَمْهُ ، اللَّهُمَّ اغْفِرْ لَهُ ، اللَّهُمَّ تُبْ عَلَيْهِ ، مالَمْ يُؤْذِ فِيهِ ، مَا لَمْ يُحْدِثْ فِيهِ » متفقٌ عليه ،وهَذَا لَفْظُ مُسْلمٍ . وَقَوْلُهُ صَلّى اللهُ عَلَيْهِ وسَلَّم : «ينْهَزُهُ » هُوَ بِفتحِ الْياءِ وَالْهاءِ وَبالزَّاي : أَي يُخْرِجُهُ ويُنْهِضُهُ .</a:t>
            </a:r>
            <a:endParaRPr lang="en-US" sz="1400" dirty="0">
              <a:solidFill>
                <a:srgbClr val="000000"/>
              </a:solidFill>
              <a:latin typeface="Amiri Quran" pitchFamily="2" charset="-78"/>
              <a:ea typeface="Times New Roman" panose="02020603050405020304" pitchFamily="18" charset="0"/>
              <a:cs typeface="Amiri Quran" pitchFamily="2" charset="-78"/>
            </a:endParaRPr>
          </a:p>
          <a:p>
            <a:pPr algn="justLow" rtl="1">
              <a:lnSpc>
                <a:spcPct val="150000"/>
              </a:lnSpc>
            </a:pPr>
            <a:endParaRPr lang="en-US" sz="1400" dirty="0">
              <a:solidFill>
                <a:srgbClr val="000000"/>
              </a:solidFill>
              <a:latin typeface="Amiri Quran" pitchFamily="2" charset="-78"/>
              <a:ea typeface="Times New Roman" panose="02020603050405020304" pitchFamily="18" charset="0"/>
              <a:cs typeface="Amiri Quran" pitchFamily="2" charset="-78"/>
            </a:endParaRPr>
          </a:p>
        </p:txBody>
      </p:sp>
    </p:spTree>
    <p:extLst>
      <p:ext uri="{BB962C8B-B14F-4D97-AF65-F5344CB8AC3E}">
        <p14:creationId xmlns:p14="http://schemas.microsoft.com/office/powerpoint/2010/main" val="5441894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1493DF7-D92B-8D43-99D8-9B3F5AF9A394}"/>
              </a:ext>
            </a:extLst>
          </p:cNvPr>
          <p:cNvSpPr txBox="1"/>
          <p:nvPr/>
        </p:nvSpPr>
        <p:spPr>
          <a:xfrm>
            <a:off x="2044262" y="384416"/>
            <a:ext cx="8103476" cy="646331"/>
          </a:xfrm>
          <a:prstGeom prst="rect">
            <a:avLst/>
          </a:prstGeom>
          <a:noFill/>
        </p:spPr>
        <p:txBody>
          <a:bodyPr wrap="square">
            <a:spAutoFit/>
          </a:bodyPr>
          <a:lstStyle/>
          <a:p>
            <a:pPr algn="ctr"/>
            <a:r>
              <a:rPr lang="en-GB" b="1" dirty="0">
                <a:solidFill>
                  <a:srgbClr val="2A4B7E"/>
                </a:solidFill>
                <a:effectLst/>
                <a:latin typeface="Cambria" panose="02040503050406030204" pitchFamily="18" charset="0"/>
              </a:rPr>
              <a:t>Chapter on Sincerity and having an intention for all actions, words and states, outward</a:t>
            </a:r>
            <a:r>
              <a:rPr lang="en-GB" dirty="0">
                <a:solidFill>
                  <a:srgbClr val="2A4B7E"/>
                </a:solidFill>
                <a:latin typeface="Cambria" panose="02040503050406030204" pitchFamily="18" charset="0"/>
              </a:rPr>
              <a:t> </a:t>
            </a:r>
            <a:r>
              <a:rPr lang="en-GB" b="1" dirty="0">
                <a:solidFill>
                  <a:srgbClr val="2A4B7E"/>
                </a:solidFill>
                <a:effectLst/>
                <a:latin typeface="Cambria" panose="02040503050406030204" pitchFamily="18" charset="0"/>
              </a:rPr>
              <a:t>and inward </a:t>
            </a:r>
            <a:r>
              <a:rPr lang="en-GB" b="1" dirty="0" err="1">
                <a:solidFill>
                  <a:srgbClr val="2A4B7E"/>
                </a:solidFill>
                <a:effectLst/>
                <a:latin typeface="Cambria" panose="02040503050406030204" pitchFamily="18" charset="0"/>
              </a:rPr>
              <a:t>cont</a:t>
            </a:r>
            <a:r>
              <a:rPr lang="en-GB" b="1" dirty="0">
                <a:solidFill>
                  <a:srgbClr val="2A4B7E"/>
                </a:solidFill>
                <a:effectLst/>
                <a:latin typeface="Cambria" panose="02040503050406030204" pitchFamily="18" charset="0"/>
              </a:rPr>
              <a:t>….</a:t>
            </a:r>
            <a:endParaRPr lang="en-GB" dirty="0">
              <a:solidFill>
                <a:srgbClr val="2A4B7E"/>
              </a:solidFill>
              <a:effectLst/>
              <a:latin typeface="Cambria" panose="02040503050406030204" pitchFamily="18" charset="0"/>
            </a:endParaRPr>
          </a:p>
        </p:txBody>
      </p:sp>
      <p:sp>
        <p:nvSpPr>
          <p:cNvPr id="7" name="TextBox 6">
            <a:extLst>
              <a:ext uri="{FF2B5EF4-FFF2-40B4-BE49-F238E27FC236}">
                <a16:creationId xmlns:a16="http://schemas.microsoft.com/office/drawing/2014/main" id="{9F37C832-7138-D346-A42A-5FD3A63BB3F8}"/>
              </a:ext>
            </a:extLst>
          </p:cNvPr>
          <p:cNvSpPr txBox="1"/>
          <p:nvPr/>
        </p:nvSpPr>
        <p:spPr>
          <a:xfrm>
            <a:off x="105104" y="1942054"/>
            <a:ext cx="5990896" cy="2246769"/>
          </a:xfrm>
          <a:prstGeom prst="rect">
            <a:avLst/>
          </a:prstGeom>
          <a:noFill/>
        </p:spPr>
        <p:txBody>
          <a:bodyPr wrap="square">
            <a:spAutoFit/>
          </a:bodyPr>
          <a:lstStyle/>
          <a:p>
            <a:r>
              <a:rPr lang="en-GB" sz="1400" dirty="0" err="1">
                <a:solidFill>
                  <a:srgbClr val="000000"/>
                </a:solidFill>
                <a:latin typeface="Calibri" panose="020F0502020204030204" pitchFamily="34" charset="0"/>
              </a:rPr>
              <a:t>Abu'l</a:t>
            </a:r>
            <a:r>
              <a:rPr lang="en-GB" sz="1400" dirty="0">
                <a:solidFill>
                  <a:srgbClr val="000000"/>
                </a:solidFill>
                <a:latin typeface="Calibri" panose="020F0502020204030204" pitchFamily="34" charset="0"/>
              </a:rPr>
              <a:t>-'Abbas 'Abdullah ibn 'Abdullah ibn 'Abbas ibn '</a:t>
            </a:r>
            <a:r>
              <a:rPr lang="en-GB" sz="1400" dirty="0" err="1">
                <a:solidFill>
                  <a:srgbClr val="000000"/>
                </a:solidFill>
                <a:latin typeface="Calibri" panose="020F0502020204030204" pitchFamily="34" charset="0"/>
              </a:rPr>
              <a:t>Abdu'l-Muttalib</a:t>
            </a:r>
            <a:r>
              <a:rPr lang="en-GB" sz="1400" dirty="0">
                <a:solidFill>
                  <a:srgbClr val="000000"/>
                </a:solidFill>
                <a:latin typeface="Calibri" panose="020F0502020204030204" pitchFamily="34" charset="0"/>
              </a:rPr>
              <a:t> said that the Messenger of Allah, may Allah bless him and grant him peace, said in what he reported from his Lord, the Mighty and Majestic, "Allah wrote good actions and bad actions and then made that clear. Whoever intends to do a good action and then does not do it, Allah, the Blessed and Exalted, will write a full good action for him. If he intends to do it and then does it, Allah will write ten to seven hundred good actions multiplied many times over. If he intends an evil action and then does not do it, Allah will write a full good action for him. If he intends it and then does it, Allah will write one bad action for him." [Agreed upon]</a:t>
            </a:r>
            <a:endParaRPr lang="en-GB" sz="1400" dirty="0">
              <a:solidFill>
                <a:srgbClr val="000000"/>
              </a:solidFill>
              <a:effectLst/>
              <a:latin typeface="Calibri" panose="020F0502020204030204" pitchFamily="34" charset="0"/>
            </a:endParaRPr>
          </a:p>
        </p:txBody>
      </p:sp>
      <p:sp>
        <p:nvSpPr>
          <p:cNvPr id="9" name="TextBox 8">
            <a:extLst>
              <a:ext uri="{FF2B5EF4-FFF2-40B4-BE49-F238E27FC236}">
                <a16:creationId xmlns:a16="http://schemas.microsoft.com/office/drawing/2014/main" id="{DB4F4308-0BC7-1140-B22C-717BB5FD0A39}"/>
              </a:ext>
            </a:extLst>
          </p:cNvPr>
          <p:cNvSpPr txBox="1"/>
          <p:nvPr/>
        </p:nvSpPr>
        <p:spPr>
          <a:xfrm>
            <a:off x="6789682" y="1942054"/>
            <a:ext cx="5297214" cy="2973891"/>
          </a:xfrm>
          <a:prstGeom prst="rect">
            <a:avLst/>
          </a:prstGeom>
          <a:noFill/>
        </p:spPr>
        <p:txBody>
          <a:bodyPr wrap="square">
            <a:spAutoFit/>
          </a:bodyPr>
          <a:lstStyle/>
          <a:p>
            <a:pPr algn="justLow" rtl="1">
              <a:lnSpc>
                <a:spcPct val="150000"/>
              </a:lnSpc>
            </a:pPr>
            <a:r>
              <a:rPr lang="ar-SA" sz="1400" dirty="0">
                <a:solidFill>
                  <a:srgbClr val="000000"/>
                </a:solidFill>
                <a:latin typeface="Amiri Quran" pitchFamily="2" charset="-78"/>
                <a:ea typeface="Times New Roman" panose="02020603050405020304" pitchFamily="18" charset="0"/>
                <a:cs typeface="Amiri Quran" pitchFamily="2" charset="-78"/>
              </a:rPr>
              <a:t>وَعَنْ أبي الْعَبَّاسِ عَبْدِ اللَّهِ بْنِ عبَّاسِ بْنِ عَبْدِ الْمُطَِّلب رَضِي الله عنهما، عَنْ رسول الله صَلّى اللهُ عَلَيْهِ وسَلَّم  ، فِيما يَرْوى عَنْ ربِّهِ ، تَبَارَكَ وَتَعَالَى قَالَ : «إِنَّ الله كتَبَ الْحسناتِ والسَّيِّئاتِ ثُمَّ بَيَّنَ ذلك : فمَنْ همَّ بِحَسَنةٍ فَلمْ يعْمَلْهَا كتبَهَا اللَّهُ عِنْدَهُ تَبَارَكَ وَتَعَالَى عِنْدَهُ حسنةً كامِلةً وَإِنْ همَّ بهَا فَعَمِلَهَا كَتَبَهَا اللَّهُ عَشْر حَسَنَاتٍ إِلَى سَبْعِمَائِةِ ضِعْفٍ إِلَى أَضْعَافٍ كثيرةٍ ، وَإِنْ هَمَّ بِسيِّئَةِ فَلَمْ يَعْمَلْهَا كَتَبَهَا اللَّهُ عِنْدَهُ حَسَنَةً كامِلَةً ، وَإِنْ هَمَّ بِها فعَمِلهَا كَتَبَهَا اللَّهُ سَيِّئَةً وَاحِدَةً» متفقٌ عليه .</a:t>
            </a:r>
            <a:endParaRPr lang="en-US" sz="1400" dirty="0">
              <a:solidFill>
                <a:srgbClr val="000000"/>
              </a:solidFill>
              <a:latin typeface="Amiri Quran" pitchFamily="2" charset="-78"/>
              <a:ea typeface="Times New Roman" panose="02020603050405020304" pitchFamily="18" charset="0"/>
              <a:cs typeface="Amiri Quran" pitchFamily="2" charset="-78"/>
            </a:endParaRPr>
          </a:p>
          <a:p>
            <a:pPr algn="justLow" rtl="1">
              <a:lnSpc>
                <a:spcPct val="150000"/>
              </a:lnSpc>
            </a:pPr>
            <a:endParaRPr lang="ar-SA" sz="1400" dirty="0">
              <a:solidFill>
                <a:srgbClr val="000000"/>
              </a:solidFill>
              <a:latin typeface="Amiri Quran" pitchFamily="2" charset="-78"/>
              <a:ea typeface="Times New Roman" panose="02020603050405020304" pitchFamily="18" charset="0"/>
              <a:cs typeface="Amiri Quran" pitchFamily="2" charset="-78"/>
            </a:endParaRPr>
          </a:p>
          <a:p>
            <a:pPr algn="justLow" rtl="1">
              <a:lnSpc>
                <a:spcPct val="150000"/>
              </a:lnSpc>
            </a:pPr>
            <a:endParaRPr lang="en-US" sz="1400" dirty="0">
              <a:solidFill>
                <a:srgbClr val="000000"/>
              </a:solidFill>
              <a:latin typeface="Amiri Quran" pitchFamily="2" charset="-78"/>
              <a:ea typeface="Times New Roman" panose="02020603050405020304" pitchFamily="18" charset="0"/>
              <a:cs typeface="Amiri Quran" pitchFamily="2" charset="-78"/>
            </a:endParaRPr>
          </a:p>
          <a:p>
            <a:pPr algn="justLow" rtl="1">
              <a:lnSpc>
                <a:spcPct val="150000"/>
              </a:lnSpc>
            </a:pPr>
            <a:endParaRPr lang="en-US" sz="1400" dirty="0">
              <a:solidFill>
                <a:srgbClr val="000000"/>
              </a:solidFill>
              <a:latin typeface="Amiri Quran" pitchFamily="2" charset="-78"/>
              <a:ea typeface="Times New Roman" panose="02020603050405020304" pitchFamily="18" charset="0"/>
              <a:cs typeface="Amiri Quran" pitchFamily="2" charset="-78"/>
            </a:endParaRPr>
          </a:p>
        </p:txBody>
      </p:sp>
    </p:spTree>
    <p:extLst>
      <p:ext uri="{BB962C8B-B14F-4D97-AF65-F5344CB8AC3E}">
        <p14:creationId xmlns:p14="http://schemas.microsoft.com/office/powerpoint/2010/main" val="21424738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1493DF7-D92B-8D43-99D8-9B3F5AF9A394}"/>
              </a:ext>
            </a:extLst>
          </p:cNvPr>
          <p:cNvSpPr txBox="1"/>
          <p:nvPr/>
        </p:nvSpPr>
        <p:spPr>
          <a:xfrm>
            <a:off x="2044262" y="280046"/>
            <a:ext cx="8103476" cy="646331"/>
          </a:xfrm>
          <a:prstGeom prst="rect">
            <a:avLst/>
          </a:prstGeom>
          <a:noFill/>
        </p:spPr>
        <p:txBody>
          <a:bodyPr wrap="square">
            <a:spAutoFit/>
          </a:bodyPr>
          <a:lstStyle/>
          <a:p>
            <a:pPr algn="ctr"/>
            <a:r>
              <a:rPr lang="en-GB" b="1" dirty="0">
                <a:solidFill>
                  <a:srgbClr val="2A4B7E"/>
                </a:solidFill>
                <a:effectLst/>
                <a:latin typeface="Cambria" panose="02040503050406030204" pitchFamily="18" charset="0"/>
              </a:rPr>
              <a:t>Chapter on Sincerity and having an intention for all actions, words and states, outward</a:t>
            </a:r>
            <a:r>
              <a:rPr lang="en-GB" dirty="0">
                <a:solidFill>
                  <a:srgbClr val="2A4B7E"/>
                </a:solidFill>
                <a:latin typeface="Cambria" panose="02040503050406030204" pitchFamily="18" charset="0"/>
              </a:rPr>
              <a:t> </a:t>
            </a:r>
            <a:r>
              <a:rPr lang="en-GB" b="1" dirty="0">
                <a:solidFill>
                  <a:srgbClr val="2A4B7E"/>
                </a:solidFill>
                <a:effectLst/>
                <a:latin typeface="Cambria" panose="02040503050406030204" pitchFamily="18" charset="0"/>
              </a:rPr>
              <a:t>and inward </a:t>
            </a:r>
            <a:r>
              <a:rPr lang="en-GB" b="1" dirty="0" err="1">
                <a:solidFill>
                  <a:srgbClr val="2A4B7E"/>
                </a:solidFill>
                <a:effectLst/>
                <a:latin typeface="Cambria" panose="02040503050406030204" pitchFamily="18" charset="0"/>
              </a:rPr>
              <a:t>cont</a:t>
            </a:r>
            <a:r>
              <a:rPr lang="en-GB" b="1" dirty="0">
                <a:solidFill>
                  <a:srgbClr val="2A4B7E"/>
                </a:solidFill>
                <a:effectLst/>
                <a:latin typeface="Cambria" panose="02040503050406030204" pitchFamily="18" charset="0"/>
              </a:rPr>
              <a:t>….</a:t>
            </a:r>
            <a:endParaRPr lang="en-GB" dirty="0">
              <a:solidFill>
                <a:srgbClr val="2A4B7E"/>
              </a:solidFill>
              <a:effectLst/>
              <a:latin typeface="Cambria" panose="02040503050406030204" pitchFamily="18" charset="0"/>
            </a:endParaRPr>
          </a:p>
        </p:txBody>
      </p:sp>
      <p:sp>
        <p:nvSpPr>
          <p:cNvPr id="7" name="TextBox 6">
            <a:extLst>
              <a:ext uri="{FF2B5EF4-FFF2-40B4-BE49-F238E27FC236}">
                <a16:creationId xmlns:a16="http://schemas.microsoft.com/office/drawing/2014/main" id="{9F37C832-7138-D346-A42A-5FD3A63BB3F8}"/>
              </a:ext>
            </a:extLst>
          </p:cNvPr>
          <p:cNvSpPr txBox="1"/>
          <p:nvPr/>
        </p:nvSpPr>
        <p:spPr>
          <a:xfrm>
            <a:off x="0" y="1030747"/>
            <a:ext cx="6201104" cy="5816977"/>
          </a:xfrm>
          <a:prstGeom prst="rect">
            <a:avLst/>
          </a:prstGeom>
          <a:noFill/>
        </p:spPr>
        <p:txBody>
          <a:bodyPr wrap="square">
            <a:spAutoFit/>
          </a:bodyPr>
          <a:lstStyle/>
          <a:p>
            <a:r>
              <a:rPr lang="en-GB" sz="1200" dirty="0">
                <a:solidFill>
                  <a:srgbClr val="000000"/>
                </a:solidFill>
                <a:latin typeface="Calibri" panose="020F0502020204030204" pitchFamily="34" charset="0"/>
              </a:rPr>
              <a:t> Abu '</a:t>
            </a:r>
            <a:r>
              <a:rPr lang="en-GB" sz="1200" dirty="0" err="1">
                <a:solidFill>
                  <a:srgbClr val="000000"/>
                </a:solidFill>
                <a:latin typeface="Calibri" panose="020F0502020204030204" pitchFamily="34" charset="0"/>
              </a:rPr>
              <a:t>Abdu'r</a:t>
            </a:r>
            <a:r>
              <a:rPr lang="en-GB" sz="1200" dirty="0">
                <a:solidFill>
                  <a:srgbClr val="000000"/>
                </a:solidFill>
                <a:latin typeface="Calibri" panose="020F0502020204030204" pitchFamily="34" charset="0"/>
              </a:rPr>
              <a:t>-Rahman 'Umar ibn al-Khattab said, "I heard the Messenger of Allah, may Allah bless him and grant him peace, say, "Three men of the past were travelling and took refuge for the night in a cave. They entered it and a rock fell down the mountain and blocked the entrance. They said, 'The only thing that will rescue us from this rock is to call on Allah invoking good actions we have done!' One of them said, "O Allah, my parents are both old and it is my habit never to give milk in the evening either to my family or friends before giving it to them first. One day I went a long way in search of something and did not reach them until they had already gone to bed. I milked their evening drink but found them asleep. I did not want to wake them nor to give my family or friends their evening drink before they had had theirs, so I remained with the cup in my hand waiting for them to wake up until dawn came. The children were at my feet, crying because of hunger. Then they woke up and drank their drink. O Allah, if I did that out of the desire for Your Face, then rescue us from the situation we are in regarding this rock." It opened up a little but they still could not get out. The second said, "O Allah! A cousin of mine was the person I loved more than any other. (Another variant has, "I used to love one of my uncle's daughters with the most intense love it is possible for a man to have for a woman.") I tried to seduce her and she refused me until, one year when she was in dire need, she came to me and I gave her a hundred and twenty dinars provided that she would let me do what I wanted with her. She did that but when I was about to have my way with her, (One variant has, "when I was between her legs.") she said, 'Fear Allah and do not break the seal without having the right to do so.' Then I left her alone in spite of the fact that she was, of all people, the one I loved the most and also left her with the gold I had given her. O Allah, if I did that out of the desire for Your Face, then rescue us from our situation!" The rock moved a little further but they still could not get out. The third said, "O Allah, I employed some workers and gave all of them their wages except for one man who went off without taking what he was owed. I invested his wage until it multiplied in value. After a time he came to me and said, ''Abdullah, pay me my wage!' I said, 'All the camels, cattle, sheep and slaves that you see here have come from your wage.' He said, ''Abdullah, do not make fun of me?' I said, 'I am not making fun of you.' He took them all and drove them off, not leaving anything. O Allah, if I did that out of the desire for Your Face, then rescue us from the situation we are in!" The rock moved away and they walked out.'" [Agreed upon]</a:t>
            </a:r>
            <a:endParaRPr lang="en-GB" sz="1200" dirty="0">
              <a:solidFill>
                <a:srgbClr val="000000"/>
              </a:solidFill>
              <a:effectLst/>
              <a:latin typeface="Calibri" panose="020F0502020204030204" pitchFamily="34" charset="0"/>
            </a:endParaRPr>
          </a:p>
        </p:txBody>
      </p:sp>
      <p:sp>
        <p:nvSpPr>
          <p:cNvPr id="9" name="TextBox 8">
            <a:extLst>
              <a:ext uri="{FF2B5EF4-FFF2-40B4-BE49-F238E27FC236}">
                <a16:creationId xmlns:a16="http://schemas.microsoft.com/office/drawing/2014/main" id="{DB4F4308-0BC7-1140-B22C-717BB5FD0A39}"/>
              </a:ext>
            </a:extLst>
          </p:cNvPr>
          <p:cNvSpPr txBox="1"/>
          <p:nvPr/>
        </p:nvSpPr>
        <p:spPr>
          <a:xfrm>
            <a:off x="6201104" y="1030747"/>
            <a:ext cx="5990896" cy="5609228"/>
          </a:xfrm>
          <a:prstGeom prst="rect">
            <a:avLst/>
          </a:prstGeom>
          <a:noFill/>
        </p:spPr>
        <p:txBody>
          <a:bodyPr wrap="square">
            <a:spAutoFit/>
          </a:bodyPr>
          <a:lstStyle/>
          <a:p>
            <a:pPr algn="justLow" rtl="1">
              <a:lnSpc>
                <a:spcPct val="150000"/>
              </a:lnSpc>
            </a:pPr>
            <a:r>
              <a:rPr lang="ar-SA" sz="1200" dirty="0">
                <a:solidFill>
                  <a:srgbClr val="000000"/>
                </a:solidFill>
                <a:latin typeface="Amiri Quran" pitchFamily="2" charset="-78"/>
                <a:ea typeface="Times New Roman" panose="02020603050405020304" pitchFamily="18" charset="0"/>
                <a:cs typeface="Amiri Quran" pitchFamily="2" charset="-78"/>
              </a:rPr>
              <a:t>وعن أبي عَبْد الرَّحْمَن عَبْدِ اللَّهِ بْنِ عُمَرَ بْنِ الْخطَّابِ، رضي الله عنهما قال: سَمِعْتُ رسول الله صَلّى اللهُ عَلَيْهِ وسَلَّم يَقُولُ: «انْطَلَقَ ثَلاَثَةُ نفر مِمَّنْ كَانَ قَبْلَكُمْ حَتَّى آوَاهُمُ الْمبِيتُ إِلَى غَارٍ فَدَخَلُوهُ، فانْحَدَرَتْ صَخْرةٌ مِنَ الْجبلِ فَسَدَّتْ عَلَيْهِمْ الْغَارَ، فَقَالُوا : إِنَّهُ لا يُنْجِيكُمْ مِنْ الصَّخْرَةِ إِلاَّ أَنْ تَدْعُوا الله تعالى بصالح أَعْمَالكُمْ .</a:t>
            </a:r>
            <a:r>
              <a:rPr lang="en-US" sz="1200" dirty="0">
                <a:solidFill>
                  <a:srgbClr val="000000"/>
                </a:solidFill>
                <a:latin typeface="Amiri Quran" pitchFamily="2" charset="-78"/>
                <a:ea typeface="Times New Roman" panose="02020603050405020304" pitchFamily="18" charset="0"/>
                <a:cs typeface="Amiri Quran" pitchFamily="2" charset="-78"/>
              </a:rPr>
              <a:t> </a:t>
            </a:r>
            <a:r>
              <a:rPr lang="ar-SA" sz="1200" dirty="0">
                <a:solidFill>
                  <a:srgbClr val="000000"/>
                </a:solidFill>
                <a:latin typeface="Amiri Quran" pitchFamily="2" charset="-78"/>
                <a:ea typeface="Times New Roman" panose="02020603050405020304" pitchFamily="18" charset="0"/>
                <a:cs typeface="Amiri Quran" pitchFamily="2" charset="-78"/>
              </a:rPr>
              <a:t>قال رجلٌ مِنهُمْ : اللَّهُمَّ كَانَ لِي أَبَوانِ شَيْخَانِ كَبِيرانِ ، وكُنْتُ لاَ </a:t>
            </a:r>
            <a:r>
              <a:rPr lang="ar-SA" sz="1200" dirty="0" err="1">
                <a:solidFill>
                  <a:srgbClr val="000000"/>
                </a:solidFill>
                <a:latin typeface="Amiri Quran" pitchFamily="2" charset="-78"/>
                <a:ea typeface="Times New Roman" panose="02020603050405020304" pitchFamily="18" charset="0"/>
                <a:cs typeface="Amiri Quran" pitchFamily="2" charset="-78"/>
              </a:rPr>
              <a:t>أَغبِقُ</a:t>
            </a:r>
            <a:r>
              <a:rPr lang="ar-SA" sz="1200" dirty="0">
                <a:solidFill>
                  <a:srgbClr val="000000"/>
                </a:solidFill>
                <a:latin typeface="Amiri Quran" pitchFamily="2" charset="-78"/>
                <a:ea typeface="Times New Roman" panose="02020603050405020304" pitchFamily="18" charset="0"/>
                <a:cs typeface="Amiri Quran" pitchFamily="2" charset="-78"/>
              </a:rPr>
              <a:t> قبْلهَما أَهْلاً وَلا مالاً فنأَى بي طَلَبُ الشَّجرِ يَوْماً فَلمْ أُرِحْ عَلَيْهمَا حَتَّى نَامَا فَحَلبْت لَهُمَا غبُوقَهمَا فَوَجَدْتُهُمَا نَائِميْنِ ، فَكَرِهْت أَنْ أُوقظَهمَا وَأَنْ </a:t>
            </a:r>
            <a:r>
              <a:rPr lang="ar-SA" sz="1200" dirty="0" err="1">
                <a:solidFill>
                  <a:srgbClr val="000000"/>
                </a:solidFill>
                <a:latin typeface="Amiri Quran" pitchFamily="2" charset="-78"/>
                <a:ea typeface="Times New Roman" panose="02020603050405020304" pitchFamily="18" charset="0"/>
                <a:cs typeface="Amiri Quran" pitchFamily="2" charset="-78"/>
              </a:rPr>
              <a:t>أَغْبِقَ</a:t>
            </a:r>
            <a:r>
              <a:rPr lang="ar-SA" sz="1200" dirty="0">
                <a:solidFill>
                  <a:srgbClr val="000000"/>
                </a:solidFill>
                <a:latin typeface="Amiri Quran" pitchFamily="2" charset="-78"/>
                <a:ea typeface="Times New Roman" panose="02020603050405020304" pitchFamily="18" charset="0"/>
                <a:cs typeface="Amiri Quran" pitchFamily="2" charset="-78"/>
              </a:rPr>
              <a:t> قَبْلَهُمَا أَهْلاً أَوْ مَالاً، فَلَبِثْتُ     وَالْقَدَحُ عَلَى يَدِى    أَنْتَظِرُ اسْتِيقَاظَهُما حَتَّى بَرَقَ الْفَجْرُ وَالصِّبْيَةُ </a:t>
            </a:r>
            <a:r>
              <a:rPr lang="ar-SA" sz="1200" dirty="0" err="1">
                <a:solidFill>
                  <a:srgbClr val="000000"/>
                </a:solidFill>
                <a:latin typeface="Amiri Quran" pitchFamily="2" charset="-78"/>
                <a:ea typeface="Times New Roman" panose="02020603050405020304" pitchFamily="18" charset="0"/>
                <a:cs typeface="Amiri Quran" pitchFamily="2" charset="-78"/>
              </a:rPr>
              <a:t>يَتَضاغَوْنَ</a:t>
            </a:r>
            <a:r>
              <a:rPr lang="ar-SA" sz="1200" dirty="0">
                <a:solidFill>
                  <a:srgbClr val="000000"/>
                </a:solidFill>
                <a:latin typeface="Amiri Quran" pitchFamily="2" charset="-78"/>
                <a:ea typeface="Times New Roman" panose="02020603050405020304" pitchFamily="18" charset="0"/>
                <a:cs typeface="Amiri Quran" pitchFamily="2" charset="-78"/>
              </a:rPr>
              <a:t> عِنْدَ </a:t>
            </a:r>
            <a:r>
              <a:rPr lang="ar-SA" sz="1200" dirty="0" err="1">
                <a:solidFill>
                  <a:srgbClr val="000000"/>
                </a:solidFill>
                <a:latin typeface="Amiri Quran" pitchFamily="2" charset="-78"/>
                <a:ea typeface="Times New Roman" panose="02020603050405020304" pitchFamily="18" charset="0"/>
                <a:cs typeface="Amiri Quran" pitchFamily="2" charset="-78"/>
              </a:rPr>
              <a:t>قَدَمى</a:t>
            </a:r>
            <a:r>
              <a:rPr lang="ar-SA" sz="1200" dirty="0">
                <a:solidFill>
                  <a:srgbClr val="000000"/>
                </a:solidFill>
                <a:latin typeface="Amiri Quran" pitchFamily="2" charset="-78"/>
                <a:ea typeface="Times New Roman" panose="02020603050405020304" pitchFamily="18" charset="0"/>
                <a:cs typeface="Amiri Quran" pitchFamily="2" charset="-78"/>
              </a:rPr>
              <a:t>     فَاسْتَيْقظَا فَشَربَا غَبُوقَهُمَا . اللَّهُمَّ إِنْ كُنْتُ فَعَلْتُ ذَلِكَ ابْتِغَاءَ وَجْهِكَ فَفَرِّجْ عَنَّا مَا نَحْنُ فِيهِ مِنْ هَذِهِ الصَّخْرَة ، فانْفَرَجَتْ شَيْئاً لا يَسْتَطيعُونَ الْخُرُوجَ مِنْهُ .</a:t>
            </a:r>
            <a:r>
              <a:rPr lang="en-US" sz="1200" dirty="0">
                <a:solidFill>
                  <a:srgbClr val="000000"/>
                </a:solidFill>
                <a:latin typeface="Amiri Quran" pitchFamily="2" charset="-78"/>
                <a:ea typeface="Times New Roman" panose="02020603050405020304" pitchFamily="18" charset="0"/>
                <a:cs typeface="Amiri Quran" pitchFamily="2" charset="-78"/>
              </a:rPr>
              <a:t> </a:t>
            </a:r>
            <a:r>
              <a:rPr lang="ar-SA" sz="1200" dirty="0">
                <a:solidFill>
                  <a:srgbClr val="000000"/>
                </a:solidFill>
                <a:latin typeface="Amiri Quran" pitchFamily="2" charset="-78"/>
                <a:ea typeface="Times New Roman" panose="02020603050405020304" pitchFamily="18" charset="0"/>
                <a:cs typeface="Amiri Quran" pitchFamily="2" charset="-78"/>
              </a:rPr>
              <a:t>قال الآخر : اللَّهُمَّ إِنَّهُ كَانتْ لِيَ ابْنَةُ عمٍّ كانتْ أَحَبَّ النَّاسِ إِلَيَّ » وفي رواية : « كُنْتُ أُحِبُّهَا كَأَشد مَا يُحبُّ الرِّجَالُ النِّسَاءِ ، فَأَرَدْتُهَا عَلَى نَفْسهَا فَامْتَنَعَتْ مِنِّى حَتَّى أَلَمَّتْ بِهَا سَنَةٌ مِنَ السِّنِينَ </a:t>
            </a:r>
            <a:r>
              <a:rPr lang="ar-SA" sz="1200" dirty="0" err="1">
                <a:solidFill>
                  <a:srgbClr val="000000"/>
                </a:solidFill>
                <a:latin typeface="Amiri Quran" pitchFamily="2" charset="-78"/>
                <a:ea typeface="Times New Roman" panose="02020603050405020304" pitchFamily="18" charset="0"/>
                <a:cs typeface="Amiri Quran" pitchFamily="2" charset="-78"/>
              </a:rPr>
              <a:t>فَجَاءَتْنِى</a:t>
            </a:r>
            <a:r>
              <a:rPr lang="ar-SA" sz="1200" dirty="0">
                <a:solidFill>
                  <a:srgbClr val="000000"/>
                </a:solidFill>
                <a:latin typeface="Amiri Quran" pitchFamily="2" charset="-78"/>
                <a:ea typeface="Times New Roman" panose="02020603050405020304" pitchFamily="18" charset="0"/>
                <a:cs typeface="Amiri Quran" pitchFamily="2" charset="-78"/>
              </a:rPr>
              <a:t> فَأَعْطَيْتُهِا عِشْرينَ وَمِائَةَ دِينَارٍ عَلَى أَنْ تُخَلِّىَ </a:t>
            </a:r>
            <a:r>
              <a:rPr lang="ar-SA" sz="1200" dirty="0" err="1">
                <a:solidFill>
                  <a:srgbClr val="000000"/>
                </a:solidFill>
                <a:latin typeface="Amiri Quran" pitchFamily="2" charset="-78"/>
                <a:ea typeface="Times New Roman" panose="02020603050405020304" pitchFamily="18" charset="0"/>
                <a:cs typeface="Amiri Quran" pitchFamily="2" charset="-78"/>
              </a:rPr>
              <a:t>بَيْنِى</a:t>
            </a:r>
            <a:r>
              <a:rPr lang="ar-SA" sz="1200" dirty="0">
                <a:solidFill>
                  <a:srgbClr val="000000"/>
                </a:solidFill>
                <a:latin typeface="Amiri Quran" pitchFamily="2" charset="-78"/>
                <a:ea typeface="Times New Roman" panose="02020603050405020304" pitchFamily="18" charset="0"/>
                <a:cs typeface="Amiri Quran" pitchFamily="2" charset="-78"/>
              </a:rPr>
              <a:t> وَبَيْنَ نَفْسِهَا ففَعَلَت ، حَتَّى إِذَا قَدَرْتُ عَلَيْهَا » وفي رواية : « فَلَمَّا قَعَدْتُ بَيْنَ رِجْليْهَا ، قَالتْ : اتَّقِ الله ولا تَفُضَّ الْخاتَمَ إِلاَّ بِحَقِّهِ ، فانْصَرَفْتُ عَنْهَا وَهِىَ أَحَبُّ النَّاسِ إِليَّ وَتركْتُ الذَّهَبَ الَّذي أَعْطَيتُهَا ، اللَّهُمَّ إِنْ كُنْتُ فَعْلتُ ذَلِكَ ابْتِغَاءَ وَجْهِكَ فافْرُجْ عَنَّا مَا نَحْنُ فِيهِ ، فانفَرَجَتِ الصَّخْرَةُ غَيْرَ أَنَّهُمْ لا يَسْتَطِيعُونَ الْخُرُوجَ مِنْهَا .وقَالَ الثَّالِثُ : اللَّهُمَّ إِنِّي اسْتَأْجَرْتُ أُجرَاءَ وَأَعْطَيْتُهمْ أَجْرَهُمْ غَيْرَ رَجُلٍ وَاحِدٍ تَرَكَ الَّذي لَّه وذهب فثمَّرت أجره حتى كثرت منه الأموال </a:t>
            </a:r>
            <a:r>
              <a:rPr lang="ar-SA" sz="1200" dirty="0" err="1">
                <a:solidFill>
                  <a:srgbClr val="000000"/>
                </a:solidFill>
                <a:latin typeface="Amiri Quran" pitchFamily="2" charset="-78"/>
                <a:ea typeface="Times New Roman" panose="02020603050405020304" pitchFamily="18" charset="0"/>
                <a:cs typeface="Amiri Quran" pitchFamily="2" charset="-78"/>
              </a:rPr>
              <a:t>فجائنى</a:t>
            </a:r>
            <a:r>
              <a:rPr lang="ar-SA" sz="1200" dirty="0">
                <a:solidFill>
                  <a:srgbClr val="000000"/>
                </a:solidFill>
                <a:latin typeface="Amiri Quran" pitchFamily="2" charset="-78"/>
                <a:ea typeface="Times New Roman" panose="02020603050405020304" pitchFamily="18" charset="0"/>
                <a:cs typeface="Amiri Quran" pitchFamily="2" charset="-78"/>
              </a:rPr>
              <a:t> بعد حين فقال يا عبد الله أَدِّ إِلَيَّ أَجْرِي ، فَقُلْتُ : كُلُّ مَا تَرَى منْ أَجْرِكَ : مِنَ الإِبِلِ وَالْبَقَرِ وَالْغَنَم وَالرَّقِيق فقال: يا عَبْدَ اللَّهِ لا </a:t>
            </a:r>
            <a:r>
              <a:rPr lang="ar-SA" sz="1200" dirty="0" err="1">
                <a:solidFill>
                  <a:srgbClr val="000000"/>
                </a:solidFill>
                <a:latin typeface="Amiri Quran" pitchFamily="2" charset="-78"/>
                <a:ea typeface="Times New Roman" panose="02020603050405020304" pitchFamily="18" charset="0"/>
                <a:cs typeface="Amiri Quran" pitchFamily="2" charset="-78"/>
              </a:rPr>
              <a:t>تَسْتهْزيْ</a:t>
            </a:r>
            <a:r>
              <a:rPr lang="ar-SA" sz="1200" dirty="0">
                <a:solidFill>
                  <a:srgbClr val="000000"/>
                </a:solidFill>
                <a:latin typeface="Amiri Quran" pitchFamily="2" charset="-78"/>
                <a:ea typeface="Times New Roman" panose="02020603050405020304" pitchFamily="18" charset="0"/>
                <a:cs typeface="Amiri Quran" pitchFamily="2" charset="-78"/>
              </a:rPr>
              <a:t> بي ، فَقُلْتُ : لاَ </a:t>
            </a:r>
            <a:r>
              <a:rPr lang="ar-SA" sz="1200" dirty="0" err="1">
                <a:solidFill>
                  <a:srgbClr val="000000"/>
                </a:solidFill>
                <a:latin typeface="Amiri Quran" pitchFamily="2" charset="-78"/>
                <a:ea typeface="Times New Roman" panose="02020603050405020304" pitchFamily="18" charset="0"/>
                <a:cs typeface="Amiri Quran" pitchFamily="2" charset="-78"/>
              </a:rPr>
              <a:t>أَسْتَهْزيُ</a:t>
            </a:r>
            <a:r>
              <a:rPr lang="ar-SA" sz="1200" dirty="0">
                <a:solidFill>
                  <a:srgbClr val="000000"/>
                </a:solidFill>
                <a:latin typeface="Amiri Quran" pitchFamily="2" charset="-78"/>
                <a:ea typeface="Times New Roman" panose="02020603050405020304" pitchFamily="18" charset="0"/>
                <a:cs typeface="Amiri Quran" pitchFamily="2" charset="-78"/>
              </a:rPr>
              <a:t> بك، فَأَخَذَهُ كُلَّهُ فاسْتاقَهُ فَلَمْ يَتْرُكْ مِنْه شَيْئاً ، اللَّهُمَّ إِنْ كُنْتُ فَعَلْتُ ذَلِكَ ابْتغَاءَ وَجْهِكَ فافْرُجْ عَنَّا مَا نَحْنُ فِيهِ ، فَانْفَرَجَتِ الصَّخْرَةُ فخرَجُوا يَمْشُونَ » متفقٌ عليه.</a:t>
            </a:r>
          </a:p>
          <a:p>
            <a:pPr algn="justLow" rtl="1">
              <a:lnSpc>
                <a:spcPct val="150000"/>
              </a:lnSpc>
            </a:pPr>
            <a:endParaRPr lang="ar-SA" sz="1200" dirty="0">
              <a:solidFill>
                <a:srgbClr val="000000"/>
              </a:solidFill>
              <a:latin typeface="Amiri Quran" pitchFamily="2" charset="-78"/>
              <a:ea typeface="Times New Roman" panose="02020603050405020304" pitchFamily="18" charset="0"/>
              <a:cs typeface="Amiri Quran" pitchFamily="2" charset="-78"/>
            </a:endParaRPr>
          </a:p>
          <a:p>
            <a:pPr algn="justLow" rtl="1">
              <a:lnSpc>
                <a:spcPct val="150000"/>
              </a:lnSpc>
            </a:pPr>
            <a:endParaRPr lang="ar-SA" sz="1200" dirty="0">
              <a:solidFill>
                <a:srgbClr val="000000"/>
              </a:solidFill>
              <a:latin typeface="Amiri Quran" pitchFamily="2" charset="-78"/>
              <a:ea typeface="Times New Roman" panose="02020603050405020304" pitchFamily="18" charset="0"/>
              <a:cs typeface="Amiri Quran" pitchFamily="2" charset="-78"/>
            </a:endParaRPr>
          </a:p>
          <a:p>
            <a:pPr algn="justLow" rtl="1">
              <a:lnSpc>
                <a:spcPct val="150000"/>
              </a:lnSpc>
            </a:pPr>
            <a:endParaRPr lang="en-US" sz="1200" dirty="0">
              <a:solidFill>
                <a:srgbClr val="000000"/>
              </a:solidFill>
              <a:latin typeface="Amiri Quran" pitchFamily="2" charset="-78"/>
              <a:ea typeface="Times New Roman" panose="02020603050405020304" pitchFamily="18" charset="0"/>
              <a:cs typeface="Amiri Quran" pitchFamily="2" charset="-78"/>
            </a:endParaRPr>
          </a:p>
          <a:p>
            <a:pPr algn="justLow" rtl="1">
              <a:lnSpc>
                <a:spcPct val="150000"/>
              </a:lnSpc>
            </a:pPr>
            <a:endParaRPr lang="en-US" sz="1200" dirty="0">
              <a:solidFill>
                <a:srgbClr val="000000"/>
              </a:solidFill>
              <a:latin typeface="Amiri Quran" pitchFamily="2" charset="-78"/>
              <a:ea typeface="Times New Roman" panose="02020603050405020304" pitchFamily="18" charset="0"/>
              <a:cs typeface="Amiri Quran" pitchFamily="2" charset="-78"/>
            </a:endParaRPr>
          </a:p>
        </p:txBody>
      </p:sp>
    </p:spTree>
    <p:extLst>
      <p:ext uri="{BB962C8B-B14F-4D97-AF65-F5344CB8AC3E}">
        <p14:creationId xmlns:p14="http://schemas.microsoft.com/office/powerpoint/2010/main" val="4855221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0C1930A-7878-3D46-8C80-028135547B80}"/>
              </a:ext>
            </a:extLst>
          </p:cNvPr>
          <p:cNvSpPr txBox="1"/>
          <p:nvPr/>
        </p:nvSpPr>
        <p:spPr>
          <a:xfrm>
            <a:off x="583648" y="1612348"/>
            <a:ext cx="11378884" cy="2585323"/>
          </a:xfrm>
          <a:prstGeom prst="rect">
            <a:avLst/>
          </a:prstGeom>
          <a:noFill/>
        </p:spPr>
        <p:txBody>
          <a:bodyPr wrap="none" rtlCol="0">
            <a:spAutoFit/>
          </a:bodyPr>
          <a:lstStyle/>
          <a:p>
            <a:endParaRPr lang="en-US" dirty="0"/>
          </a:p>
          <a:p>
            <a:r>
              <a:rPr lang="en-US" dirty="0"/>
              <a:t>Can you relate the Hadith to previous discussions on sincerity by commenting on how this hadith reflects those points? </a:t>
            </a:r>
          </a:p>
          <a:p>
            <a:endParaRPr lang="en-US" dirty="0"/>
          </a:p>
          <a:p>
            <a:r>
              <a:rPr lang="en-US" dirty="0"/>
              <a:t>How is sincerity mentioned here different to the previously discussed hadith? </a:t>
            </a:r>
          </a:p>
          <a:p>
            <a:endParaRPr lang="en-US" dirty="0"/>
          </a:p>
          <a:p>
            <a:r>
              <a:rPr lang="en-US" dirty="0"/>
              <a:t>By comparing the actions each person in the cave intercedes Allah with,  comment on the actions themselves and </a:t>
            </a:r>
          </a:p>
          <a:p>
            <a:r>
              <a:rPr lang="en-US" dirty="0"/>
              <a:t>what makes them significant, other than sincerity.</a:t>
            </a:r>
          </a:p>
          <a:p>
            <a:endParaRPr lang="en-US" dirty="0"/>
          </a:p>
          <a:p>
            <a:r>
              <a:rPr lang="en-US" dirty="0"/>
              <a:t>  </a:t>
            </a:r>
          </a:p>
        </p:txBody>
      </p:sp>
    </p:spTree>
    <p:extLst>
      <p:ext uri="{BB962C8B-B14F-4D97-AF65-F5344CB8AC3E}">
        <p14:creationId xmlns:p14="http://schemas.microsoft.com/office/powerpoint/2010/main" val="571387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1493DF7-D92B-8D43-99D8-9B3F5AF9A394}"/>
              </a:ext>
            </a:extLst>
          </p:cNvPr>
          <p:cNvSpPr txBox="1"/>
          <p:nvPr/>
        </p:nvSpPr>
        <p:spPr>
          <a:xfrm>
            <a:off x="2044262" y="384416"/>
            <a:ext cx="8103476" cy="369332"/>
          </a:xfrm>
          <a:prstGeom prst="rect">
            <a:avLst/>
          </a:prstGeom>
          <a:noFill/>
        </p:spPr>
        <p:txBody>
          <a:bodyPr wrap="square">
            <a:spAutoFit/>
          </a:bodyPr>
          <a:lstStyle/>
          <a:p>
            <a:pPr algn="ctr"/>
            <a:r>
              <a:rPr lang="en-GB" b="1" dirty="0">
                <a:solidFill>
                  <a:srgbClr val="2A4B7E"/>
                </a:solidFill>
                <a:latin typeface="Cambria" panose="02040503050406030204" pitchFamily="18" charset="0"/>
              </a:rPr>
              <a:t>Chapter on Repentance</a:t>
            </a:r>
            <a:endParaRPr lang="en-GB" dirty="0">
              <a:solidFill>
                <a:srgbClr val="2A4B7E"/>
              </a:solidFill>
              <a:effectLst/>
              <a:latin typeface="Cambria" panose="02040503050406030204" pitchFamily="18" charset="0"/>
            </a:endParaRPr>
          </a:p>
        </p:txBody>
      </p:sp>
      <p:sp>
        <p:nvSpPr>
          <p:cNvPr id="7" name="TextBox 6">
            <a:extLst>
              <a:ext uri="{FF2B5EF4-FFF2-40B4-BE49-F238E27FC236}">
                <a16:creationId xmlns:a16="http://schemas.microsoft.com/office/drawing/2014/main" id="{9F37C832-7138-D346-A42A-5FD3A63BB3F8}"/>
              </a:ext>
            </a:extLst>
          </p:cNvPr>
          <p:cNvSpPr txBox="1"/>
          <p:nvPr/>
        </p:nvSpPr>
        <p:spPr>
          <a:xfrm>
            <a:off x="155904" y="855907"/>
            <a:ext cx="11880191" cy="1815882"/>
          </a:xfrm>
          <a:prstGeom prst="rect">
            <a:avLst/>
          </a:prstGeom>
          <a:noFill/>
        </p:spPr>
        <p:txBody>
          <a:bodyPr wrap="square">
            <a:spAutoFit/>
          </a:bodyPr>
          <a:lstStyle/>
          <a:p>
            <a:r>
              <a:rPr lang="en-GB" sz="1400" dirty="0">
                <a:solidFill>
                  <a:srgbClr val="000000"/>
                </a:solidFill>
                <a:latin typeface="Calibri" panose="020F0502020204030204" pitchFamily="34" charset="0"/>
              </a:rPr>
              <a:t>Scholars say that it is s a duty to repent of every wrong action. If it is disobedience which occurs between a person and Allah and does not involve the right of another human being, repentance has three preconditions. The first is that one divest himself of disobedience. The second is that he regret doing it. The third is that he resolve not to ever return to it. If one of the three is lacking, then his repentance is not sound. If it involves to another human being, repentance has four preconditions: these three and that he discharges his duty to the other person. If it is money or the like, he pays it to him. If it is a </a:t>
            </a:r>
            <a:r>
              <a:rPr lang="en-GB" sz="1400" dirty="0" err="1">
                <a:solidFill>
                  <a:srgbClr val="000000"/>
                </a:solidFill>
                <a:latin typeface="Calibri" panose="020F0502020204030204" pitchFamily="34" charset="0"/>
              </a:rPr>
              <a:t>hadd</a:t>
            </a:r>
            <a:r>
              <a:rPr lang="en-GB" sz="1400" dirty="0">
                <a:solidFill>
                  <a:srgbClr val="000000"/>
                </a:solidFill>
                <a:latin typeface="Calibri" panose="020F0502020204030204" pitchFamily="34" charset="0"/>
              </a:rPr>
              <a:t>-punishment because of slander and the like it, he give shim power over him or seeks his pardon. If it is slander, he undoes it, He must repent of all wrong actions. If he repents of some of them, the people of truth say that his repentance of them is sound, but he still has the rest. There is much evidence in the Book, the Sunna and the consensus of the Community about the obligation to repent.</a:t>
            </a:r>
          </a:p>
          <a:p>
            <a:r>
              <a:rPr lang="en-GB" sz="1400" dirty="0">
                <a:solidFill>
                  <a:srgbClr val="000000"/>
                </a:solidFill>
                <a:latin typeface="Calibri" panose="020F0502020204030204" pitchFamily="34" charset="0"/>
              </a:rPr>
              <a:t>]</a:t>
            </a:r>
          </a:p>
        </p:txBody>
      </p:sp>
      <p:sp>
        <p:nvSpPr>
          <p:cNvPr id="9" name="TextBox 8">
            <a:extLst>
              <a:ext uri="{FF2B5EF4-FFF2-40B4-BE49-F238E27FC236}">
                <a16:creationId xmlns:a16="http://schemas.microsoft.com/office/drawing/2014/main" id="{DB4F4308-0BC7-1140-B22C-717BB5FD0A39}"/>
              </a:ext>
            </a:extLst>
          </p:cNvPr>
          <p:cNvSpPr txBox="1"/>
          <p:nvPr/>
        </p:nvSpPr>
        <p:spPr>
          <a:xfrm>
            <a:off x="6815959" y="2773949"/>
            <a:ext cx="5076495" cy="3943387"/>
          </a:xfrm>
          <a:prstGeom prst="rect">
            <a:avLst/>
          </a:prstGeom>
          <a:noFill/>
        </p:spPr>
        <p:txBody>
          <a:bodyPr wrap="square">
            <a:spAutoFit/>
          </a:bodyPr>
          <a:lstStyle/>
          <a:p>
            <a:pPr algn="justLow" rtl="1">
              <a:lnSpc>
                <a:spcPct val="150000"/>
              </a:lnSpc>
            </a:pPr>
            <a:r>
              <a:rPr lang="ar-SA" sz="1400" dirty="0">
                <a:solidFill>
                  <a:srgbClr val="000000"/>
                </a:solidFill>
                <a:latin typeface="Amiri Quran" pitchFamily="2" charset="-78"/>
                <a:ea typeface="Times New Roman" panose="02020603050405020304" pitchFamily="18" charset="0"/>
                <a:cs typeface="Amiri Quran" pitchFamily="2" charset="-78"/>
              </a:rPr>
              <a:t>قال اللَّه تعالى:  { وتوبوا إِلَى اللَّه جميعا أيها المؤمنون لعلكم تفلحون } .</a:t>
            </a:r>
          </a:p>
          <a:p>
            <a:pPr algn="justLow" rtl="1">
              <a:lnSpc>
                <a:spcPct val="150000"/>
              </a:lnSpc>
            </a:pPr>
            <a:endParaRPr lang="ar-SA" sz="1400" dirty="0">
              <a:solidFill>
                <a:srgbClr val="000000"/>
              </a:solidFill>
              <a:latin typeface="Amiri Quran" pitchFamily="2" charset="-78"/>
              <a:ea typeface="Times New Roman" panose="02020603050405020304" pitchFamily="18" charset="0"/>
              <a:cs typeface="Amiri Quran" pitchFamily="2" charset="-78"/>
            </a:endParaRPr>
          </a:p>
          <a:p>
            <a:pPr algn="justLow" rtl="1">
              <a:lnSpc>
                <a:spcPct val="150000"/>
              </a:lnSpc>
            </a:pPr>
            <a:r>
              <a:rPr lang="ar-SA" sz="1400" dirty="0">
                <a:solidFill>
                  <a:srgbClr val="000000"/>
                </a:solidFill>
                <a:latin typeface="Amiri Quran" pitchFamily="2" charset="-78"/>
                <a:ea typeface="Times New Roman" panose="02020603050405020304" pitchFamily="18" charset="0"/>
                <a:cs typeface="Amiri Quran" pitchFamily="2" charset="-78"/>
              </a:rPr>
              <a:t>وقال تعالى:  { استغفروا ربكم ثم توبوا إليه }  .</a:t>
            </a:r>
          </a:p>
          <a:p>
            <a:pPr algn="justLow" rtl="1">
              <a:lnSpc>
                <a:spcPct val="150000"/>
              </a:lnSpc>
            </a:pPr>
            <a:endParaRPr lang="ar-SA" sz="1400" dirty="0">
              <a:solidFill>
                <a:srgbClr val="000000"/>
              </a:solidFill>
              <a:latin typeface="Amiri Quran" pitchFamily="2" charset="-78"/>
              <a:ea typeface="Times New Roman" panose="02020603050405020304" pitchFamily="18" charset="0"/>
              <a:cs typeface="Amiri Quran" pitchFamily="2" charset="-78"/>
            </a:endParaRPr>
          </a:p>
          <a:p>
            <a:pPr algn="justLow" rtl="1">
              <a:lnSpc>
                <a:spcPct val="150000"/>
              </a:lnSpc>
            </a:pPr>
            <a:r>
              <a:rPr lang="ar-SA" sz="1400" dirty="0">
                <a:solidFill>
                  <a:srgbClr val="000000"/>
                </a:solidFill>
                <a:latin typeface="Amiri Quran" pitchFamily="2" charset="-78"/>
                <a:ea typeface="Times New Roman" panose="02020603050405020304" pitchFamily="18" charset="0"/>
                <a:cs typeface="Amiri Quran" pitchFamily="2" charset="-78"/>
              </a:rPr>
              <a:t>وقال تعالى:  { يا أيها الذين آمنوا توبوا إِلَى اللَّه توبة نصوحا }  .</a:t>
            </a:r>
          </a:p>
          <a:p>
            <a:pPr algn="justLow" rtl="1">
              <a:lnSpc>
                <a:spcPct val="150000"/>
              </a:lnSpc>
            </a:pPr>
            <a:endParaRPr lang="ar-SA" sz="1400" dirty="0">
              <a:solidFill>
                <a:srgbClr val="000000"/>
              </a:solidFill>
              <a:latin typeface="Amiri Quran" pitchFamily="2" charset="-78"/>
              <a:ea typeface="Times New Roman" panose="02020603050405020304" pitchFamily="18" charset="0"/>
              <a:cs typeface="Amiri Quran" pitchFamily="2" charset="-78"/>
            </a:endParaRPr>
          </a:p>
          <a:p>
            <a:pPr algn="justLow" rtl="1">
              <a:lnSpc>
                <a:spcPct val="150000"/>
              </a:lnSpc>
            </a:pPr>
            <a:r>
              <a:rPr lang="ar-SA" sz="1400" dirty="0">
                <a:solidFill>
                  <a:srgbClr val="000000"/>
                </a:solidFill>
                <a:latin typeface="Amiri Quran" pitchFamily="2" charset="-78"/>
                <a:ea typeface="Times New Roman" panose="02020603050405020304" pitchFamily="18" charset="0"/>
                <a:cs typeface="Amiri Quran" pitchFamily="2" charset="-78"/>
              </a:rPr>
              <a:t>وعَنْ أبي هُرَيْرَةَ رضي الله عنه قال : سمِعتُ رسول الله صَلّى اللهُ عَلَيْهِ وسَلَّم يَقُولُ : « واللَّه إِنِّي لأَسْتَغْفرُ الله ، وَأَتُوبُ إِليْه ، في اليَوْمِ ، أَكثر مِنْ سَبْعِين مرَّةً » رواه البخاري </a:t>
            </a:r>
            <a:endParaRPr lang="en-US" sz="1400" dirty="0">
              <a:solidFill>
                <a:srgbClr val="000000"/>
              </a:solidFill>
              <a:latin typeface="Amiri Quran" pitchFamily="2" charset="-78"/>
              <a:ea typeface="Times New Roman" panose="02020603050405020304" pitchFamily="18" charset="0"/>
              <a:cs typeface="Amiri Quran" pitchFamily="2" charset="-78"/>
            </a:endParaRPr>
          </a:p>
          <a:p>
            <a:pPr algn="justLow" rtl="1">
              <a:lnSpc>
                <a:spcPct val="150000"/>
              </a:lnSpc>
            </a:pPr>
            <a:endParaRPr lang="en-US" sz="1400" dirty="0">
              <a:solidFill>
                <a:srgbClr val="000000"/>
              </a:solidFill>
              <a:latin typeface="Amiri Quran" pitchFamily="2" charset="-78"/>
              <a:ea typeface="Times New Roman" panose="02020603050405020304" pitchFamily="18" charset="0"/>
              <a:cs typeface="Amiri Quran" pitchFamily="2" charset="-78"/>
            </a:endParaRPr>
          </a:p>
          <a:p>
            <a:pPr algn="justLow" rtl="1">
              <a:lnSpc>
                <a:spcPct val="150000"/>
              </a:lnSpc>
            </a:pPr>
            <a:r>
              <a:rPr lang="ar-SA" sz="1400" dirty="0">
                <a:solidFill>
                  <a:srgbClr val="000000"/>
                </a:solidFill>
                <a:latin typeface="Amiri Quran" pitchFamily="2" charset="-78"/>
                <a:ea typeface="Times New Roman" panose="02020603050405020304" pitchFamily="18" charset="0"/>
                <a:cs typeface="Amiri Quran" pitchFamily="2" charset="-78"/>
              </a:rPr>
              <a:t> وعن الأَغَرِّ بْن يَسار المُزنِيِّ رضي الله عنه قال : قال رسول الله صَلّى اللهُ عَلَيْهِ وسَلَّم : « يا أَيُّها النَّاس تُوبُوا إِلى اللَّهِ واسْتغْفرُوهُ فإِني أَتوبُ في اليَوْمِ مائة مَرَّة » رواه مسلم .</a:t>
            </a:r>
          </a:p>
          <a:p>
            <a:pPr algn="justLow" rtl="1">
              <a:lnSpc>
                <a:spcPct val="150000"/>
              </a:lnSpc>
            </a:pPr>
            <a:endParaRPr lang="ar-SA" sz="1400" dirty="0">
              <a:solidFill>
                <a:srgbClr val="000000"/>
              </a:solidFill>
              <a:latin typeface="Amiri Quran" pitchFamily="2" charset="-78"/>
              <a:ea typeface="Times New Roman" panose="02020603050405020304" pitchFamily="18" charset="0"/>
              <a:cs typeface="Amiri Quran" pitchFamily="2" charset="-78"/>
            </a:endParaRPr>
          </a:p>
        </p:txBody>
      </p:sp>
      <p:sp>
        <p:nvSpPr>
          <p:cNvPr id="6" name="TextBox 5">
            <a:extLst>
              <a:ext uri="{FF2B5EF4-FFF2-40B4-BE49-F238E27FC236}">
                <a16:creationId xmlns:a16="http://schemas.microsoft.com/office/drawing/2014/main" id="{B2767E74-2D58-C84C-8B47-05C307E65162}"/>
              </a:ext>
            </a:extLst>
          </p:cNvPr>
          <p:cNvSpPr txBox="1"/>
          <p:nvPr/>
        </p:nvSpPr>
        <p:spPr>
          <a:xfrm>
            <a:off x="155904" y="2773948"/>
            <a:ext cx="6498896" cy="3754874"/>
          </a:xfrm>
          <a:prstGeom prst="rect">
            <a:avLst/>
          </a:prstGeom>
          <a:noFill/>
        </p:spPr>
        <p:txBody>
          <a:bodyPr wrap="square">
            <a:spAutoFit/>
          </a:bodyPr>
          <a:lstStyle/>
          <a:p>
            <a:r>
              <a:rPr lang="en-GB" sz="1400" dirty="0">
                <a:solidFill>
                  <a:srgbClr val="000000"/>
                </a:solidFill>
                <a:latin typeface="Calibri" panose="020F0502020204030204" pitchFamily="34" charset="0"/>
              </a:rPr>
              <a:t>Allah Almighty says, "Turn towards Allah, O believers, every one of you, so that perhaps you will have success," (24:31)</a:t>
            </a:r>
          </a:p>
          <a:p>
            <a:endParaRPr lang="en-GB" sz="1400" dirty="0">
              <a:solidFill>
                <a:srgbClr val="000000"/>
              </a:solidFill>
              <a:latin typeface="Calibri" panose="020F0502020204030204" pitchFamily="34" charset="0"/>
            </a:endParaRPr>
          </a:p>
          <a:p>
            <a:r>
              <a:rPr lang="en-GB" sz="1400" dirty="0">
                <a:solidFill>
                  <a:srgbClr val="000000"/>
                </a:solidFill>
                <a:latin typeface="Calibri" panose="020F0502020204030204" pitchFamily="34" charset="0"/>
              </a:rPr>
              <a:t>and the Almighty says, "Ask your Lord for forgiveness and then turn in repentance to Him," (11:3)</a:t>
            </a:r>
          </a:p>
          <a:p>
            <a:endParaRPr lang="en-GB" sz="1400" dirty="0">
              <a:solidFill>
                <a:srgbClr val="000000"/>
              </a:solidFill>
              <a:latin typeface="Calibri" panose="020F0502020204030204" pitchFamily="34" charset="0"/>
            </a:endParaRPr>
          </a:p>
          <a:p>
            <a:r>
              <a:rPr lang="en-GB" sz="1400" dirty="0">
                <a:solidFill>
                  <a:srgbClr val="000000"/>
                </a:solidFill>
                <a:latin typeface="Calibri" panose="020F0502020204030204" pitchFamily="34" charset="0"/>
              </a:rPr>
              <a:t>and the Almighty says, "O you who believe! Turn in sincere repentance to Allah." (66:8)</a:t>
            </a:r>
          </a:p>
          <a:p>
            <a:endParaRPr lang="en-GB" sz="1400" dirty="0">
              <a:solidFill>
                <a:srgbClr val="000000"/>
              </a:solidFill>
              <a:latin typeface="Calibri" panose="020F0502020204030204" pitchFamily="34" charset="0"/>
            </a:endParaRPr>
          </a:p>
          <a:p>
            <a:r>
              <a:rPr lang="en-GB" sz="1400" dirty="0">
                <a:solidFill>
                  <a:srgbClr val="000000"/>
                </a:solidFill>
                <a:latin typeface="Calibri" panose="020F0502020204030204" pitchFamily="34" charset="0"/>
              </a:rPr>
              <a:t> Abu </a:t>
            </a:r>
            <a:r>
              <a:rPr lang="en-GB" sz="1400" dirty="0" err="1">
                <a:solidFill>
                  <a:srgbClr val="000000"/>
                </a:solidFill>
                <a:latin typeface="Calibri" panose="020F0502020204030204" pitchFamily="34" charset="0"/>
              </a:rPr>
              <a:t>Hurayra</a:t>
            </a:r>
            <a:r>
              <a:rPr lang="en-GB" sz="1400" dirty="0">
                <a:solidFill>
                  <a:srgbClr val="000000"/>
                </a:solidFill>
                <a:latin typeface="Calibri" panose="020F0502020204030204" pitchFamily="34" charset="0"/>
              </a:rPr>
              <a:t> said, "I heard the Messenger of Allah, may Allah bless him and grant him peace, say, 'By Allah, I ask Allah's forgiveness and turn towards Him in repentance more than seventy times a day.”</a:t>
            </a:r>
          </a:p>
          <a:p>
            <a:endParaRPr lang="en-GB" sz="1400" dirty="0">
              <a:solidFill>
                <a:srgbClr val="000000"/>
              </a:solidFill>
              <a:latin typeface="Calibri" panose="020F0502020204030204" pitchFamily="34" charset="0"/>
            </a:endParaRPr>
          </a:p>
          <a:p>
            <a:endParaRPr lang="en-GB" sz="1400" dirty="0">
              <a:solidFill>
                <a:srgbClr val="000000"/>
              </a:solidFill>
              <a:latin typeface="Calibri" panose="020F0502020204030204" pitchFamily="34" charset="0"/>
            </a:endParaRPr>
          </a:p>
          <a:p>
            <a:endParaRPr lang="en-GB" sz="1400" dirty="0">
              <a:solidFill>
                <a:srgbClr val="000000"/>
              </a:solidFill>
              <a:latin typeface="Calibri" panose="020F0502020204030204" pitchFamily="34" charset="0"/>
            </a:endParaRPr>
          </a:p>
          <a:p>
            <a:r>
              <a:rPr lang="en-GB" sz="1400" dirty="0">
                <a:solidFill>
                  <a:srgbClr val="000000"/>
                </a:solidFill>
                <a:latin typeface="Calibri" panose="020F0502020204030204" pitchFamily="34" charset="0"/>
              </a:rPr>
              <a:t>Al-</a:t>
            </a:r>
            <a:r>
              <a:rPr lang="en-GB" sz="1400" dirty="0" err="1">
                <a:solidFill>
                  <a:srgbClr val="000000"/>
                </a:solidFill>
                <a:latin typeface="Calibri" panose="020F0502020204030204" pitchFamily="34" charset="0"/>
              </a:rPr>
              <a:t>Agharr</a:t>
            </a:r>
            <a:r>
              <a:rPr lang="en-GB" sz="1400" dirty="0">
                <a:solidFill>
                  <a:srgbClr val="000000"/>
                </a:solidFill>
                <a:latin typeface="Calibri" panose="020F0502020204030204" pitchFamily="34" charset="0"/>
              </a:rPr>
              <a:t> ibn Yasar al-</a:t>
            </a:r>
            <a:r>
              <a:rPr lang="en-GB" sz="1400" dirty="0" err="1">
                <a:solidFill>
                  <a:srgbClr val="000000"/>
                </a:solidFill>
                <a:latin typeface="Calibri" panose="020F0502020204030204" pitchFamily="34" charset="0"/>
              </a:rPr>
              <a:t>Muzani</a:t>
            </a:r>
            <a:r>
              <a:rPr lang="en-GB" sz="1400" dirty="0">
                <a:solidFill>
                  <a:srgbClr val="000000"/>
                </a:solidFill>
                <a:latin typeface="Calibri" panose="020F0502020204030204" pitchFamily="34" charset="0"/>
              </a:rPr>
              <a:t> said that the Messenger of Allah, may Allah bless him and grant him peace, said, "O people! Turn in repentance towards Allah and ask His forgiveness. I turn towards Him a hundred times a day."[Muslim]</a:t>
            </a:r>
          </a:p>
        </p:txBody>
      </p:sp>
    </p:spTree>
    <p:extLst>
      <p:ext uri="{BB962C8B-B14F-4D97-AF65-F5344CB8AC3E}">
        <p14:creationId xmlns:p14="http://schemas.microsoft.com/office/powerpoint/2010/main" val="6960740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1493DF7-D92B-8D43-99D8-9B3F5AF9A394}"/>
              </a:ext>
            </a:extLst>
          </p:cNvPr>
          <p:cNvSpPr txBox="1"/>
          <p:nvPr/>
        </p:nvSpPr>
        <p:spPr>
          <a:xfrm>
            <a:off x="2044262" y="384416"/>
            <a:ext cx="8103476" cy="369332"/>
          </a:xfrm>
          <a:prstGeom prst="rect">
            <a:avLst/>
          </a:prstGeom>
          <a:noFill/>
        </p:spPr>
        <p:txBody>
          <a:bodyPr wrap="square">
            <a:spAutoFit/>
          </a:bodyPr>
          <a:lstStyle/>
          <a:p>
            <a:pPr algn="ctr"/>
            <a:r>
              <a:rPr lang="en-GB" b="1" dirty="0">
                <a:solidFill>
                  <a:srgbClr val="2A4B7E"/>
                </a:solidFill>
                <a:latin typeface="Cambria" panose="02040503050406030204" pitchFamily="18" charset="0"/>
              </a:rPr>
              <a:t>Chapter on Repentance continued..</a:t>
            </a:r>
            <a:endParaRPr lang="en-GB" dirty="0">
              <a:solidFill>
                <a:srgbClr val="2A4B7E"/>
              </a:solidFill>
              <a:effectLst/>
              <a:latin typeface="Cambria" panose="02040503050406030204" pitchFamily="18" charset="0"/>
            </a:endParaRPr>
          </a:p>
        </p:txBody>
      </p:sp>
      <p:sp>
        <p:nvSpPr>
          <p:cNvPr id="9" name="TextBox 8">
            <a:extLst>
              <a:ext uri="{FF2B5EF4-FFF2-40B4-BE49-F238E27FC236}">
                <a16:creationId xmlns:a16="http://schemas.microsoft.com/office/drawing/2014/main" id="{DB4F4308-0BC7-1140-B22C-717BB5FD0A39}"/>
              </a:ext>
            </a:extLst>
          </p:cNvPr>
          <p:cNvSpPr txBox="1"/>
          <p:nvPr/>
        </p:nvSpPr>
        <p:spPr>
          <a:xfrm>
            <a:off x="6908801" y="1283483"/>
            <a:ext cx="5076495" cy="6205545"/>
          </a:xfrm>
          <a:prstGeom prst="rect">
            <a:avLst/>
          </a:prstGeom>
          <a:noFill/>
        </p:spPr>
        <p:txBody>
          <a:bodyPr wrap="square">
            <a:spAutoFit/>
          </a:bodyPr>
          <a:lstStyle/>
          <a:p>
            <a:pPr algn="justLow" rtl="1">
              <a:lnSpc>
                <a:spcPct val="150000"/>
              </a:lnSpc>
            </a:pPr>
            <a:r>
              <a:rPr lang="ar-SA" sz="1400" dirty="0">
                <a:solidFill>
                  <a:srgbClr val="000000"/>
                </a:solidFill>
                <a:latin typeface="Amiri Quran" pitchFamily="2" charset="-78"/>
                <a:ea typeface="Times New Roman" panose="02020603050405020304" pitchFamily="18" charset="0"/>
                <a:cs typeface="Amiri Quran" pitchFamily="2" charset="-78"/>
              </a:rPr>
              <a:t>وعنْ أبي حَمْزَةَ أَنَس بن مَالِكٍ الأَنْصَارِيِّ خَادِمِ رسول الله صَلّى اللهُ عَلَيْهِ وسَلَّم ، رضي الله عنه قال : قال رسول الله صَلّى اللهُ عَلَيْهِ وسَلَّم : للَّهُ أَفْرحُ بتْوبةِ عَبْدِهِ مِنْ أَحَدِكُمْ سقطَ عَلَى بعِيرِهِ وقد أَضلَّهُ في أَرضٍ فَلاةٍ متفقٌ عليه .</a:t>
            </a:r>
          </a:p>
          <a:p>
            <a:pPr algn="justLow" rtl="1">
              <a:lnSpc>
                <a:spcPct val="150000"/>
              </a:lnSpc>
            </a:pPr>
            <a:endParaRPr lang="ar-SA" sz="1400" dirty="0">
              <a:solidFill>
                <a:srgbClr val="000000"/>
              </a:solidFill>
              <a:latin typeface="Amiri Quran" pitchFamily="2" charset="-78"/>
              <a:ea typeface="Times New Roman" panose="02020603050405020304" pitchFamily="18" charset="0"/>
              <a:cs typeface="Amiri Quran" pitchFamily="2" charset="-78"/>
            </a:endParaRPr>
          </a:p>
          <a:p>
            <a:pPr algn="justLow" rtl="1">
              <a:lnSpc>
                <a:spcPct val="150000"/>
              </a:lnSpc>
            </a:pPr>
            <a:r>
              <a:rPr lang="ar-SA" sz="1400" dirty="0">
                <a:solidFill>
                  <a:srgbClr val="000000"/>
                </a:solidFill>
                <a:latin typeface="Amiri Quran" pitchFamily="2" charset="-78"/>
                <a:ea typeface="Times New Roman" panose="02020603050405020304" pitchFamily="18" charset="0"/>
                <a:cs typeface="Amiri Quran" pitchFamily="2" charset="-78"/>
              </a:rPr>
              <a:t>وفي رواية لمُسْلمٍ : « للَّهُ أَشدُّ فرحاً بِتَوْبةِ عَبْدِهِ حِين يتُوبُ إِلْيهِ مِنْ أَحَدِكُمْ كان عَلَى راحِلَتِهِ بِأَرْضٍ فلاةٍ ، فانْفلتتْ مِنْهُ وعلَيْها طعامُهُ وشرَابُهُ فأَيِسَ مِنْهَا ، فأَتَى شَجَرةً فاضْطَجَعَ في ظِلِّهَا ، وقد أَيِسَ مِنْ رَاحِلتِهِ ، فَبَيْنما هوَ كَذَلِكَ إِذْ هُوَ بِها قَائِمة عِنْدَهُ ، فَأَخذ بِخطامِهَا ثُمَّ قَالَ مِنْ شِدَّةِ الفَرحِ : اللَّهُمَّ أَنت عبْدِي وأَنا ربُّكَ، أَخْطَأَ مِنْ شِدَّةِ الفرح » .</a:t>
            </a:r>
            <a:endParaRPr lang="en-US" sz="1400" dirty="0">
              <a:solidFill>
                <a:srgbClr val="000000"/>
              </a:solidFill>
              <a:latin typeface="Amiri Quran" pitchFamily="2" charset="-78"/>
              <a:ea typeface="Times New Roman" panose="02020603050405020304" pitchFamily="18" charset="0"/>
              <a:cs typeface="Amiri Quran" pitchFamily="2" charset="-78"/>
            </a:endParaRPr>
          </a:p>
          <a:p>
            <a:pPr algn="justLow" rtl="1">
              <a:lnSpc>
                <a:spcPct val="150000"/>
              </a:lnSpc>
            </a:pPr>
            <a:endParaRPr lang="en-US" sz="1400" dirty="0">
              <a:solidFill>
                <a:srgbClr val="000000"/>
              </a:solidFill>
              <a:latin typeface="Amiri Quran" pitchFamily="2" charset="-78"/>
              <a:ea typeface="Times New Roman" panose="02020603050405020304" pitchFamily="18" charset="0"/>
              <a:cs typeface="Amiri Quran" pitchFamily="2" charset="-78"/>
            </a:endParaRPr>
          </a:p>
          <a:p>
            <a:pPr algn="justLow" rtl="1">
              <a:lnSpc>
                <a:spcPct val="150000"/>
              </a:lnSpc>
            </a:pPr>
            <a:r>
              <a:rPr lang="ar-SA" sz="1400" dirty="0">
                <a:solidFill>
                  <a:srgbClr val="000000"/>
                </a:solidFill>
                <a:latin typeface="Amiri Quran" pitchFamily="2" charset="-78"/>
                <a:ea typeface="Times New Roman" panose="02020603050405020304" pitchFamily="18" charset="0"/>
                <a:cs typeface="Amiri Quran" pitchFamily="2" charset="-78"/>
              </a:rPr>
              <a:t>وعن أبي مُوسى عَبْدِ اللَّهِ بنِ قَيْسٍ الأَشْعَرِيِّ ، رضِي الله عنه ، عن النَّبِيَّ صَلّى اللهُ عَلَيْهِ وسَلَّم قال: « إِن الله تعالى يبْسُطُ يدهُ بِاللَّيْلِ ليتُوب مُسيءُ النَّهَارِ وَيبْسُطُ يَدهُ بالنَّهَارِ ليَتُوبَ مُسِيءُ اللَّيْلِ حتَّى تَطْلُعَ الشَّمْسُ مِن مغْرِبِها » رواه مسلم </a:t>
            </a:r>
            <a:endParaRPr lang="en-US" sz="1400" dirty="0">
              <a:solidFill>
                <a:srgbClr val="000000"/>
              </a:solidFill>
              <a:latin typeface="Amiri Quran" pitchFamily="2" charset="-78"/>
              <a:ea typeface="Times New Roman" panose="02020603050405020304" pitchFamily="18" charset="0"/>
              <a:cs typeface="Amiri Quran" pitchFamily="2" charset="-78"/>
            </a:endParaRPr>
          </a:p>
          <a:p>
            <a:pPr algn="justLow" rtl="1">
              <a:lnSpc>
                <a:spcPct val="150000"/>
              </a:lnSpc>
            </a:pPr>
            <a:endParaRPr lang="en-US" sz="1400" dirty="0">
              <a:solidFill>
                <a:srgbClr val="000000"/>
              </a:solidFill>
              <a:latin typeface="Amiri Quran" pitchFamily="2" charset="-78"/>
              <a:ea typeface="Times New Roman" panose="02020603050405020304" pitchFamily="18" charset="0"/>
              <a:cs typeface="Amiri Quran" pitchFamily="2" charset="-78"/>
            </a:endParaRPr>
          </a:p>
          <a:p>
            <a:pPr algn="justLow" rtl="1">
              <a:lnSpc>
                <a:spcPct val="150000"/>
              </a:lnSpc>
            </a:pPr>
            <a:r>
              <a:rPr lang="ar-SA" sz="1400" dirty="0">
                <a:solidFill>
                  <a:srgbClr val="000000"/>
                </a:solidFill>
                <a:latin typeface="Amiri Quran" pitchFamily="2" charset="-78"/>
                <a:ea typeface="Times New Roman" panose="02020603050405020304" pitchFamily="18" charset="0"/>
                <a:cs typeface="Amiri Quran" pitchFamily="2" charset="-78"/>
              </a:rPr>
              <a:t>وعَنْ أبي هُريْرةَ رضي الله عنه قال : قال رسول الله صَلّى اللهُ عَلَيْهِ وسَلَّم : « مَنْ تاب قَبْلَ أَنْ تطلُعَ الشَّمْسُ مِنْ مغْرِبِهَا تَابَ الله علَيْه » رواه مسلم .</a:t>
            </a:r>
          </a:p>
          <a:p>
            <a:pPr algn="justLow" rtl="1">
              <a:lnSpc>
                <a:spcPct val="150000"/>
              </a:lnSpc>
            </a:pPr>
            <a:endParaRPr lang="ar-SA" sz="1400" dirty="0">
              <a:solidFill>
                <a:srgbClr val="000000"/>
              </a:solidFill>
              <a:latin typeface="Amiri Quran" pitchFamily="2" charset="-78"/>
              <a:ea typeface="Times New Roman" panose="02020603050405020304" pitchFamily="18" charset="0"/>
              <a:cs typeface="Amiri Quran" pitchFamily="2" charset="-78"/>
            </a:endParaRPr>
          </a:p>
          <a:p>
            <a:pPr algn="justLow" rtl="1">
              <a:lnSpc>
                <a:spcPct val="150000"/>
              </a:lnSpc>
            </a:pPr>
            <a:endParaRPr lang="ar-SA" sz="1400" dirty="0">
              <a:solidFill>
                <a:srgbClr val="000000"/>
              </a:solidFill>
              <a:latin typeface="Amiri Quran" pitchFamily="2" charset="-78"/>
              <a:ea typeface="Times New Roman" panose="02020603050405020304" pitchFamily="18" charset="0"/>
              <a:cs typeface="Amiri Quran" pitchFamily="2" charset="-78"/>
            </a:endParaRPr>
          </a:p>
          <a:p>
            <a:pPr algn="justLow" rtl="1">
              <a:lnSpc>
                <a:spcPct val="150000"/>
              </a:lnSpc>
            </a:pPr>
            <a:endParaRPr lang="ar-SA" sz="1400" dirty="0">
              <a:solidFill>
                <a:srgbClr val="000000"/>
              </a:solidFill>
              <a:latin typeface="Amiri Quran" pitchFamily="2" charset="-78"/>
              <a:ea typeface="Times New Roman" panose="02020603050405020304" pitchFamily="18" charset="0"/>
              <a:cs typeface="Amiri Quran" pitchFamily="2" charset="-78"/>
            </a:endParaRPr>
          </a:p>
        </p:txBody>
      </p:sp>
      <p:sp>
        <p:nvSpPr>
          <p:cNvPr id="6" name="TextBox 5">
            <a:extLst>
              <a:ext uri="{FF2B5EF4-FFF2-40B4-BE49-F238E27FC236}">
                <a16:creationId xmlns:a16="http://schemas.microsoft.com/office/drawing/2014/main" id="{B2767E74-2D58-C84C-8B47-05C307E65162}"/>
              </a:ext>
            </a:extLst>
          </p:cNvPr>
          <p:cNvSpPr txBox="1"/>
          <p:nvPr/>
        </p:nvSpPr>
        <p:spPr>
          <a:xfrm>
            <a:off x="135584" y="1327399"/>
            <a:ext cx="6498896" cy="5047536"/>
          </a:xfrm>
          <a:prstGeom prst="rect">
            <a:avLst/>
          </a:prstGeom>
          <a:noFill/>
        </p:spPr>
        <p:txBody>
          <a:bodyPr wrap="square">
            <a:spAutoFit/>
          </a:bodyPr>
          <a:lstStyle/>
          <a:p>
            <a:r>
              <a:rPr lang="en-GB" sz="1400" dirty="0">
                <a:solidFill>
                  <a:srgbClr val="000000"/>
                </a:solidFill>
                <a:latin typeface="Calibri" panose="020F0502020204030204" pitchFamily="34" charset="0"/>
              </a:rPr>
              <a:t> Abu Hamza Anas ibn Malik al-Ansari, the servant of the Messenger of Allah reported that the Messenger of Allah, may Allah bless him and grant him peace, said, "Allah is happier about the repentance of one His slaves than one of you would be about finding your camel which had strayed away from you in the middle of the desert."[Agreed upon]</a:t>
            </a:r>
          </a:p>
          <a:p>
            <a:endParaRPr lang="en-GB" sz="1400" dirty="0">
              <a:solidFill>
                <a:srgbClr val="000000"/>
              </a:solidFill>
              <a:latin typeface="Calibri" panose="020F0502020204030204" pitchFamily="34" charset="0"/>
            </a:endParaRPr>
          </a:p>
          <a:p>
            <a:r>
              <a:rPr lang="en-GB" sz="1400" dirty="0">
                <a:solidFill>
                  <a:srgbClr val="000000"/>
                </a:solidFill>
                <a:latin typeface="Calibri" panose="020F0502020204030204" pitchFamily="34" charset="0"/>
              </a:rPr>
              <a:t>In the variant of Muslim, "Allah has greater joy at the repentance of one His slaves when he turns towards Him than one of you would have over his mount, which, having escaped from him with his food and drink in the middle of the desert so that he has despaired of finding it and gone to a tree to lie down in its shade, suddenly appears standing by him while he is in that state, so that he takes its reins and then says out of the intensity of his joy, 'O Allah, You are my slave and I am Your Lord!' getting confused because of his intense joy.’”</a:t>
            </a:r>
          </a:p>
          <a:p>
            <a:endParaRPr lang="en-GB" sz="1400" dirty="0">
              <a:solidFill>
                <a:srgbClr val="000000"/>
              </a:solidFill>
              <a:latin typeface="Calibri" panose="020F0502020204030204" pitchFamily="34" charset="0"/>
            </a:endParaRPr>
          </a:p>
          <a:p>
            <a:r>
              <a:rPr lang="en-GB" sz="1400" dirty="0">
                <a:solidFill>
                  <a:srgbClr val="000000"/>
                </a:solidFill>
                <a:latin typeface="Calibri" panose="020F0502020204030204" pitchFamily="34" charset="0"/>
              </a:rPr>
              <a:t> From Abu Musa 'Abdullah ibn </a:t>
            </a:r>
            <a:r>
              <a:rPr lang="en-GB" sz="1400" dirty="0" err="1">
                <a:solidFill>
                  <a:srgbClr val="000000"/>
                </a:solidFill>
                <a:latin typeface="Calibri" panose="020F0502020204030204" pitchFamily="34" charset="0"/>
              </a:rPr>
              <a:t>Qays</a:t>
            </a:r>
            <a:r>
              <a:rPr lang="en-GB" sz="1400" dirty="0">
                <a:solidFill>
                  <a:srgbClr val="000000"/>
                </a:solidFill>
                <a:latin typeface="Calibri" panose="020F0502020204030204" pitchFamily="34" charset="0"/>
              </a:rPr>
              <a:t> al-</a:t>
            </a:r>
            <a:r>
              <a:rPr lang="en-GB" sz="1400" dirty="0" err="1">
                <a:solidFill>
                  <a:srgbClr val="000000"/>
                </a:solidFill>
                <a:latin typeface="Calibri" panose="020F0502020204030204" pitchFamily="34" charset="0"/>
              </a:rPr>
              <a:t>Ash'ari</a:t>
            </a:r>
            <a:r>
              <a:rPr lang="en-GB" sz="1400" dirty="0">
                <a:solidFill>
                  <a:srgbClr val="000000"/>
                </a:solidFill>
                <a:latin typeface="Calibri" panose="020F0502020204030204" pitchFamily="34" charset="0"/>
              </a:rPr>
              <a:t> is that the Prophet, may Allah bless him and grant him peace, said, "Allah Almighty will stretch out His hand during the night, turning towards the one who did wrong during the day, and stretch out His hand during the day, turning towards the one who did wrong during the night, until the day the sun rises from the place it set." [Muslim]</a:t>
            </a:r>
          </a:p>
          <a:p>
            <a:endParaRPr lang="en-GB" sz="1400" dirty="0">
              <a:solidFill>
                <a:srgbClr val="000000"/>
              </a:solidFill>
              <a:latin typeface="Calibri" panose="020F0502020204030204" pitchFamily="34" charset="0"/>
            </a:endParaRPr>
          </a:p>
          <a:p>
            <a:r>
              <a:rPr lang="en-GB" sz="1400" dirty="0">
                <a:solidFill>
                  <a:srgbClr val="000000"/>
                </a:solidFill>
                <a:latin typeface="Calibri" panose="020F0502020204030204" pitchFamily="34" charset="0"/>
              </a:rPr>
              <a:t> Abu </a:t>
            </a:r>
            <a:r>
              <a:rPr lang="en-GB" sz="1400" dirty="0" err="1">
                <a:solidFill>
                  <a:srgbClr val="000000"/>
                </a:solidFill>
                <a:latin typeface="Calibri" panose="020F0502020204030204" pitchFamily="34" charset="0"/>
              </a:rPr>
              <a:t>Hurayra</a:t>
            </a:r>
            <a:r>
              <a:rPr lang="en-GB" sz="1400" dirty="0">
                <a:solidFill>
                  <a:srgbClr val="000000"/>
                </a:solidFill>
                <a:latin typeface="Calibri" panose="020F0502020204030204" pitchFamily="34" charset="0"/>
              </a:rPr>
              <a:t> reported that the Messenger of Allah, may Allah bless him and grant him peace, said, "Allah will turn towards anyone who turns in repentance before the time that the sun rises from the place it set." [Muslim]</a:t>
            </a:r>
          </a:p>
        </p:txBody>
      </p:sp>
    </p:spTree>
    <p:extLst>
      <p:ext uri="{BB962C8B-B14F-4D97-AF65-F5344CB8AC3E}">
        <p14:creationId xmlns:p14="http://schemas.microsoft.com/office/powerpoint/2010/main" val="5906492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2538</TotalTime>
  <Words>6056</Words>
  <Application>Microsoft Office PowerPoint</Application>
  <PresentationFormat>Widescreen</PresentationFormat>
  <Paragraphs>153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SAQIB MAHMOOD</dc:creator>
  <cp:lastModifiedBy>Saqib Mahmood</cp:lastModifiedBy>
  <cp:revision>10</cp:revision>
  <dcterms:created xsi:type="dcterms:W3CDTF">2021-10-23T09:05:01Z</dcterms:created>
  <dcterms:modified xsi:type="dcterms:W3CDTF">2022-02-12T12:16:16Z</dcterms:modified>
</cp:coreProperties>
</file>